
<file path=[Content_Types].xml><?xml version="1.0" encoding="utf-8"?>
<Types xmlns="http://schemas.openxmlformats.org/package/2006/content-types">
  <Default Extension="bin" ContentType="application/octet-stream"/>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4"/>
    <p:sldMasterId id="2147483723" r:id="rId5"/>
    <p:sldMasterId id="2147483728" r:id="rId6"/>
    <p:sldMasterId id="2147483733" r:id="rId7"/>
    <p:sldMasterId id="2147483738" r:id="rId8"/>
  </p:sldMasterIdLst>
  <p:notesMasterIdLst>
    <p:notesMasterId r:id="rId133"/>
  </p:notesMasterIdLst>
  <p:handoutMasterIdLst>
    <p:handoutMasterId r:id="rId134"/>
  </p:handoutMasterIdLst>
  <p:sldIdLst>
    <p:sldId id="256" r:id="rId9"/>
    <p:sldId id="413" r:id="rId10"/>
    <p:sldId id="606" r:id="rId11"/>
    <p:sldId id="608" r:id="rId12"/>
    <p:sldId id="630" r:id="rId13"/>
    <p:sldId id="621" r:id="rId14"/>
    <p:sldId id="622" r:id="rId15"/>
    <p:sldId id="623" r:id="rId16"/>
    <p:sldId id="624" r:id="rId17"/>
    <p:sldId id="625" r:id="rId18"/>
    <p:sldId id="620" r:id="rId19"/>
    <p:sldId id="498" r:id="rId20"/>
    <p:sldId id="499" r:id="rId21"/>
    <p:sldId id="532" r:id="rId22"/>
    <p:sldId id="501" r:id="rId23"/>
    <p:sldId id="503" r:id="rId24"/>
    <p:sldId id="517" r:id="rId25"/>
    <p:sldId id="545" r:id="rId26"/>
    <p:sldId id="518" r:id="rId27"/>
    <p:sldId id="546" r:id="rId28"/>
    <p:sldId id="547" r:id="rId29"/>
    <p:sldId id="548" r:id="rId30"/>
    <p:sldId id="549" r:id="rId31"/>
    <p:sldId id="550" r:id="rId32"/>
    <p:sldId id="553" r:id="rId33"/>
    <p:sldId id="554" r:id="rId34"/>
    <p:sldId id="629" r:id="rId35"/>
    <p:sldId id="555" r:id="rId36"/>
    <p:sldId id="552" r:id="rId37"/>
    <p:sldId id="587" r:id="rId38"/>
    <p:sldId id="557" r:id="rId39"/>
    <p:sldId id="558" r:id="rId40"/>
    <p:sldId id="559" r:id="rId41"/>
    <p:sldId id="561" r:id="rId42"/>
    <p:sldId id="580" r:id="rId43"/>
    <p:sldId id="562" r:id="rId44"/>
    <p:sldId id="581" r:id="rId45"/>
    <p:sldId id="563" r:id="rId46"/>
    <p:sldId id="582" r:id="rId47"/>
    <p:sldId id="564" r:id="rId48"/>
    <p:sldId id="588" r:id="rId49"/>
    <p:sldId id="556" r:id="rId50"/>
    <p:sldId id="565" r:id="rId51"/>
    <p:sldId id="589" r:id="rId52"/>
    <p:sldId id="560" r:id="rId53"/>
    <p:sldId id="583" r:id="rId54"/>
    <p:sldId id="578" r:id="rId55"/>
    <p:sldId id="584" r:id="rId56"/>
    <p:sldId id="575" r:id="rId57"/>
    <p:sldId id="586" r:id="rId58"/>
    <p:sldId id="577" r:id="rId59"/>
    <p:sldId id="585" r:id="rId60"/>
    <p:sldId id="595" r:id="rId61"/>
    <p:sldId id="594" r:id="rId62"/>
    <p:sldId id="592" r:id="rId63"/>
    <p:sldId id="598" r:id="rId64"/>
    <p:sldId id="597" r:id="rId65"/>
    <p:sldId id="600" r:id="rId66"/>
    <p:sldId id="601" r:id="rId67"/>
    <p:sldId id="398" r:id="rId68"/>
    <p:sldId id="414" r:id="rId69"/>
    <p:sldId id="417" r:id="rId70"/>
    <p:sldId id="418" r:id="rId71"/>
    <p:sldId id="419" r:id="rId72"/>
    <p:sldId id="603" r:id="rId73"/>
    <p:sldId id="489" r:id="rId74"/>
    <p:sldId id="421" r:id="rId75"/>
    <p:sldId id="422" r:id="rId76"/>
    <p:sldId id="604" r:id="rId77"/>
    <p:sldId id="566" r:id="rId78"/>
    <p:sldId id="567" r:id="rId79"/>
    <p:sldId id="568" r:id="rId80"/>
    <p:sldId id="573" r:id="rId81"/>
    <p:sldId id="424" r:id="rId82"/>
    <p:sldId id="493" r:id="rId83"/>
    <p:sldId id="426" r:id="rId84"/>
    <p:sldId id="427" r:id="rId85"/>
    <p:sldId id="494" r:id="rId86"/>
    <p:sldId id="429" r:id="rId87"/>
    <p:sldId id="640" r:id="rId88"/>
    <p:sldId id="627" r:id="rId89"/>
    <p:sldId id="430" r:id="rId90"/>
    <p:sldId id="639" r:id="rId91"/>
    <p:sldId id="647" r:id="rId92"/>
    <p:sldId id="641" r:id="rId93"/>
    <p:sldId id="648" r:id="rId94"/>
    <p:sldId id="642" r:id="rId95"/>
    <p:sldId id="649" r:id="rId96"/>
    <p:sldId id="644" r:id="rId97"/>
    <p:sldId id="650" r:id="rId98"/>
    <p:sldId id="645" r:id="rId99"/>
    <p:sldId id="651" r:id="rId100"/>
    <p:sldId id="643" r:id="rId101"/>
    <p:sldId id="431" r:id="rId102"/>
    <p:sldId id="432" r:id="rId103"/>
    <p:sldId id="628" r:id="rId104"/>
    <p:sldId id="646" r:id="rId105"/>
    <p:sldId id="434" r:id="rId106"/>
    <p:sldId id="435" r:id="rId107"/>
    <p:sldId id="436" r:id="rId108"/>
    <p:sldId id="437" r:id="rId109"/>
    <p:sldId id="438" r:id="rId110"/>
    <p:sldId id="495" r:id="rId111"/>
    <p:sldId id="496" r:id="rId112"/>
    <p:sldId id="444" r:id="rId113"/>
    <p:sldId id="497" r:id="rId114"/>
    <p:sldId id="486" r:id="rId115"/>
    <p:sldId id="447" r:id="rId116"/>
    <p:sldId id="450" r:id="rId117"/>
    <p:sldId id="448" r:id="rId118"/>
    <p:sldId id="451" r:id="rId119"/>
    <p:sldId id="452" r:id="rId120"/>
    <p:sldId id="453" r:id="rId121"/>
    <p:sldId id="456" r:id="rId122"/>
    <p:sldId id="454" r:id="rId123"/>
    <p:sldId id="455" r:id="rId124"/>
    <p:sldId id="457" r:id="rId125"/>
    <p:sldId id="461" r:id="rId126"/>
    <p:sldId id="462" r:id="rId127"/>
    <p:sldId id="463" r:id="rId128"/>
    <p:sldId id="464" r:id="rId129"/>
    <p:sldId id="636" r:id="rId130"/>
    <p:sldId id="465" r:id="rId131"/>
    <p:sldId id="487" r:id="rId132"/>
  </p:sldIdLst>
  <p:sldSz cx="9144000" cy="6858000" type="screen4x3"/>
  <p:notesSz cx="6805613" cy="9939338"/>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MS PGothic" charset="0"/>
        <a:cs typeface="MS PGothic" charset="0"/>
      </a:defRPr>
    </a:lvl1pPr>
    <a:lvl2pPr marL="457200" algn="l" rtl="0" eaLnBrk="0" fontAlgn="base" hangingPunct="0">
      <a:spcBef>
        <a:spcPct val="0"/>
      </a:spcBef>
      <a:spcAft>
        <a:spcPct val="0"/>
      </a:spcAft>
      <a:defRPr sz="2400" kern="1200">
        <a:solidFill>
          <a:schemeClr val="tx1"/>
        </a:solidFill>
        <a:latin typeface="Times New Roman" charset="0"/>
        <a:ea typeface="MS PGothic" charset="0"/>
        <a:cs typeface="MS PGothic" charset="0"/>
      </a:defRPr>
    </a:lvl2pPr>
    <a:lvl3pPr marL="914400" algn="l" rtl="0" eaLnBrk="0" fontAlgn="base" hangingPunct="0">
      <a:spcBef>
        <a:spcPct val="0"/>
      </a:spcBef>
      <a:spcAft>
        <a:spcPct val="0"/>
      </a:spcAft>
      <a:defRPr sz="2400" kern="1200">
        <a:solidFill>
          <a:schemeClr val="tx1"/>
        </a:solidFill>
        <a:latin typeface="Times New Roman" charset="0"/>
        <a:ea typeface="MS PGothic" charset="0"/>
        <a:cs typeface="MS PGothic" charset="0"/>
      </a:defRPr>
    </a:lvl3pPr>
    <a:lvl4pPr marL="1371600" algn="l" rtl="0" eaLnBrk="0" fontAlgn="base" hangingPunct="0">
      <a:spcBef>
        <a:spcPct val="0"/>
      </a:spcBef>
      <a:spcAft>
        <a:spcPct val="0"/>
      </a:spcAft>
      <a:defRPr sz="2400" kern="1200">
        <a:solidFill>
          <a:schemeClr val="tx1"/>
        </a:solidFill>
        <a:latin typeface="Times New Roman" charset="0"/>
        <a:ea typeface="MS PGothic" charset="0"/>
        <a:cs typeface="MS PGothic" charset="0"/>
      </a:defRPr>
    </a:lvl4pPr>
    <a:lvl5pPr marL="1828800" algn="l" rtl="0" eaLnBrk="0" fontAlgn="base" hangingPunct="0">
      <a:spcBef>
        <a:spcPct val="0"/>
      </a:spcBef>
      <a:spcAft>
        <a:spcPct val="0"/>
      </a:spcAft>
      <a:defRPr sz="2400" kern="1200">
        <a:solidFill>
          <a:schemeClr val="tx1"/>
        </a:solidFill>
        <a:latin typeface="Times New Roman" charset="0"/>
        <a:ea typeface="MS PGothic" charset="0"/>
        <a:cs typeface="MS PGothic" charset="0"/>
      </a:defRPr>
    </a:lvl5pPr>
    <a:lvl6pPr marL="2286000" algn="l" defTabSz="457200" rtl="0" eaLnBrk="1" latinLnBrk="0" hangingPunct="1">
      <a:defRPr sz="2400" kern="1200">
        <a:solidFill>
          <a:schemeClr val="tx1"/>
        </a:solidFill>
        <a:latin typeface="Times New Roman" charset="0"/>
        <a:ea typeface="MS PGothic" charset="0"/>
        <a:cs typeface="MS PGothic" charset="0"/>
      </a:defRPr>
    </a:lvl6pPr>
    <a:lvl7pPr marL="2743200" algn="l" defTabSz="457200" rtl="0" eaLnBrk="1" latinLnBrk="0" hangingPunct="1">
      <a:defRPr sz="2400" kern="1200">
        <a:solidFill>
          <a:schemeClr val="tx1"/>
        </a:solidFill>
        <a:latin typeface="Times New Roman" charset="0"/>
        <a:ea typeface="MS PGothic" charset="0"/>
        <a:cs typeface="MS PGothic" charset="0"/>
      </a:defRPr>
    </a:lvl7pPr>
    <a:lvl8pPr marL="3200400" algn="l" defTabSz="457200" rtl="0" eaLnBrk="1" latinLnBrk="0" hangingPunct="1">
      <a:defRPr sz="2400" kern="1200">
        <a:solidFill>
          <a:schemeClr val="tx1"/>
        </a:solidFill>
        <a:latin typeface="Times New Roman" charset="0"/>
        <a:ea typeface="MS PGothic" charset="0"/>
        <a:cs typeface="MS PGothic" charset="0"/>
      </a:defRPr>
    </a:lvl8pPr>
    <a:lvl9pPr marL="3657600" algn="l" defTabSz="457200" rtl="0" eaLnBrk="1" latinLnBrk="0" hangingPunct="1">
      <a:defRPr sz="2400" kern="1200">
        <a:solidFill>
          <a:schemeClr val="tx1"/>
        </a:solidFill>
        <a:latin typeface="Times New Roman" charset="0"/>
        <a:ea typeface="MS PGothic" charset="0"/>
        <a:cs typeface="MS PGothic" charset="0"/>
      </a:defRPr>
    </a:lvl9pPr>
  </p:defaultTextStyle>
  <p:extLst>
    <p:ext uri="{EFAFB233-063F-42B5-8137-9DF3F51BA10A}">
      <p15:sldGuideLst xmlns:p15="http://schemas.microsoft.com/office/powerpoint/2012/main">
        <p15:guide id="1" orient="horz" pos="2736">
          <p15:clr>
            <a:srgbClr val="A4A3A4"/>
          </p15:clr>
        </p15:guide>
        <p15:guide id="2" pos="2880">
          <p15:clr>
            <a:srgbClr val="A4A3A4"/>
          </p15:clr>
        </p15:guide>
      </p15:sldGuideLst>
    </p:ext>
    <p:ext uri="{2D200454-40CA-4A62-9FC3-DE9A4176ACB9}">
      <p15:notesGuideLst xmlns:p15="http://schemas.microsoft.com/office/powerpoint/2012/main">
        <p15:guide id="1" orient="horz" pos="3131">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99"/>
    <a:srgbClr val="9999FF"/>
    <a:srgbClr val="009900"/>
    <a:srgbClr val="CC00CC"/>
    <a:srgbClr val="CC9900"/>
    <a:srgbClr val="009999"/>
    <a:srgbClr val="660066"/>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00" autoAdjust="0"/>
    <p:restoredTop sz="81448" autoAdjust="0"/>
  </p:normalViewPr>
  <p:slideViewPr>
    <p:cSldViewPr>
      <p:cViewPr varScale="1">
        <p:scale>
          <a:sx n="56" d="100"/>
          <a:sy n="56" d="100"/>
        </p:scale>
        <p:origin x="1662" y="78"/>
      </p:cViewPr>
      <p:guideLst>
        <p:guide orient="horz" pos="273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2688" y="246"/>
      </p:cViewPr>
      <p:guideLst>
        <p:guide orient="horz" pos="3131"/>
        <p:guide pos="2142"/>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tableStyles" Target="tableStyles.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handoutMaster" Target="handoutMasters/handoutMaster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presProps" Target="presProps.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viewProps" Target="viewProp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7.jpeg"/></Relationships>
</file>

<file path=ppt/diagrams/_rels/data2.xml.rels><?xml version="1.0" encoding="UTF-8" standalone="yes"?>
<Relationships xmlns="http://schemas.openxmlformats.org/package/2006/relationships"><Relationship Id="rId1" Type="http://schemas.openxmlformats.org/officeDocument/2006/relationships/image" Target="../media/image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355695-AB74-49DA-8835-AD2FD9BB84C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en-GB"/>
        </a:p>
      </dgm:t>
    </dgm:pt>
    <dgm:pt modelId="{551DD836-9807-4919-B13F-420F63AA8157}">
      <dgm:prSet phldrT="[Text]"/>
      <dgm:spPr/>
      <dgm:t>
        <a:bodyPr/>
        <a:lstStyle/>
        <a:p>
          <a:r>
            <a:rPr lang="en-US" dirty="0">
              <a:solidFill>
                <a:schemeClr val="tx1"/>
              </a:solidFill>
            </a:rPr>
            <a:t>Transaction</a:t>
          </a:r>
          <a:endParaRPr lang="en-GB" dirty="0">
            <a:solidFill>
              <a:schemeClr val="tx1"/>
            </a:solidFill>
          </a:endParaRPr>
        </a:p>
      </dgm:t>
    </dgm:pt>
    <dgm:pt modelId="{102274CE-8C31-48AF-A716-3BA79C551AF3}" type="parTrans" cxnId="{37E2EC40-2EB6-4557-A962-D8B573C8D714}">
      <dgm:prSet/>
      <dgm:spPr/>
      <dgm:t>
        <a:bodyPr/>
        <a:lstStyle/>
        <a:p>
          <a:endParaRPr lang="en-GB"/>
        </a:p>
      </dgm:t>
    </dgm:pt>
    <dgm:pt modelId="{9A3BD850-69E3-45AD-B0AB-857229236CD5}" type="sibTrans" cxnId="{37E2EC40-2EB6-4557-A962-D8B573C8D714}">
      <dgm:prSet/>
      <dgm:spPr/>
      <dgm:t>
        <a:bodyPr/>
        <a:lstStyle/>
        <a:p>
          <a:endParaRPr lang="en-GB"/>
        </a:p>
      </dgm:t>
    </dgm:pt>
    <dgm:pt modelId="{C301D762-FB14-4746-A4BA-815804FB2F62}">
      <dgm:prSet phldrT="[Text]"/>
      <dgm:spPr/>
      <dgm:t>
        <a:bodyPr/>
        <a:lstStyle/>
        <a:p>
          <a:r>
            <a:rPr lang="en-US" dirty="0">
              <a:solidFill>
                <a:schemeClr val="tx1"/>
              </a:solidFill>
            </a:rPr>
            <a:t>Source account</a:t>
          </a:r>
          <a:endParaRPr lang="en-GB" dirty="0">
            <a:solidFill>
              <a:schemeClr val="tx1"/>
            </a:solidFill>
          </a:endParaRPr>
        </a:p>
      </dgm:t>
    </dgm:pt>
    <dgm:pt modelId="{2418B8B9-8689-4471-A01D-55FDA03E8FC8}" type="parTrans" cxnId="{817791C1-0F8C-4709-8802-0222A5DF5BC0}">
      <dgm:prSet/>
      <dgm:spPr/>
      <dgm:t>
        <a:bodyPr/>
        <a:lstStyle/>
        <a:p>
          <a:endParaRPr lang="en-GB"/>
        </a:p>
      </dgm:t>
    </dgm:pt>
    <dgm:pt modelId="{77D61A93-AAFB-453B-A6FA-4F64803C7B68}" type="sibTrans" cxnId="{817791C1-0F8C-4709-8802-0222A5DF5BC0}">
      <dgm:prSet/>
      <dgm:spPr/>
      <dgm:t>
        <a:bodyPr/>
        <a:lstStyle/>
        <a:p>
          <a:endParaRPr lang="en-GB"/>
        </a:p>
      </dgm:t>
    </dgm:pt>
    <dgm:pt modelId="{29208B0D-5B4F-456A-A2B2-66BFD155CA32}">
      <dgm:prSet phldrT="[Text]"/>
      <dgm:spPr/>
      <dgm:t>
        <a:bodyPr/>
        <a:lstStyle/>
        <a:p>
          <a:r>
            <a:rPr lang="en-GB" b="0" dirty="0">
              <a:solidFill>
                <a:schemeClr val="tx1"/>
              </a:solidFill>
            </a:rPr>
            <a:t>Destination account</a:t>
          </a:r>
        </a:p>
      </dgm:t>
    </dgm:pt>
    <dgm:pt modelId="{2BC5E8F5-06DE-44B8-A5C3-693F920D1F02}" type="parTrans" cxnId="{1DD7B52F-BB5B-45D9-98B5-82E6E6821941}">
      <dgm:prSet/>
      <dgm:spPr/>
      <dgm:t>
        <a:bodyPr/>
        <a:lstStyle/>
        <a:p>
          <a:endParaRPr lang="en-GB"/>
        </a:p>
      </dgm:t>
    </dgm:pt>
    <dgm:pt modelId="{FA288AA6-DF60-4113-B67F-FF8D805083A5}" type="sibTrans" cxnId="{1DD7B52F-BB5B-45D9-98B5-82E6E6821941}">
      <dgm:prSet/>
      <dgm:spPr/>
      <dgm:t>
        <a:bodyPr/>
        <a:lstStyle/>
        <a:p>
          <a:endParaRPr lang="en-GB"/>
        </a:p>
      </dgm:t>
    </dgm:pt>
    <dgm:pt modelId="{0DC98255-04F1-490F-851F-84C65E21F2E2}">
      <dgm:prSet phldrT="[Text]"/>
      <dgm:spPr/>
      <dgm:t>
        <a:bodyPr/>
        <a:lstStyle/>
        <a:p>
          <a:r>
            <a:rPr lang="en-US" dirty="0">
              <a:solidFill>
                <a:schemeClr val="tx1"/>
              </a:solidFill>
            </a:rPr>
            <a:t>Currency</a:t>
          </a:r>
          <a:endParaRPr lang="en-GB" dirty="0">
            <a:solidFill>
              <a:schemeClr val="tx1"/>
            </a:solidFill>
          </a:endParaRPr>
        </a:p>
      </dgm:t>
    </dgm:pt>
    <dgm:pt modelId="{A837018B-063E-4AD5-97AA-907273EC0213}" type="parTrans" cxnId="{0CB54A77-A3AD-4435-8A4E-9D05A6F8D1D6}">
      <dgm:prSet/>
      <dgm:spPr/>
      <dgm:t>
        <a:bodyPr/>
        <a:lstStyle/>
        <a:p>
          <a:endParaRPr lang="en-GB"/>
        </a:p>
      </dgm:t>
    </dgm:pt>
    <dgm:pt modelId="{DBD256D4-E2FA-417B-911F-AC8206472B04}" type="sibTrans" cxnId="{0CB54A77-A3AD-4435-8A4E-9D05A6F8D1D6}">
      <dgm:prSet/>
      <dgm:spPr/>
      <dgm:t>
        <a:bodyPr/>
        <a:lstStyle/>
        <a:p>
          <a:endParaRPr lang="en-GB"/>
        </a:p>
      </dgm:t>
    </dgm:pt>
    <dgm:pt modelId="{6F9B8B5F-A00C-4E7D-BF04-44A3E0D7468E}">
      <dgm:prSet phldrT="[Text]"/>
      <dgm:spPr/>
      <dgm:t>
        <a:bodyPr/>
        <a:lstStyle/>
        <a:p>
          <a:r>
            <a:rPr lang="en-US" dirty="0">
              <a:solidFill>
                <a:schemeClr val="tx1"/>
              </a:solidFill>
            </a:rPr>
            <a:t>Payee</a:t>
          </a:r>
          <a:endParaRPr lang="en-GB" dirty="0">
            <a:solidFill>
              <a:schemeClr val="tx1"/>
            </a:solidFill>
          </a:endParaRPr>
        </a:p>
      </dgm:t>
    </dgm:pt>
    <dgm:pt modelId="{06CA482B-3B2F-4D53-8539-4B68FE904DCF}" type="parTrans" cxnId="{B190364F-F49D-4779-A5C4-E815AB98EC6D}">
      <dgm:prSet/>
      <dgm:spPr/>
      <dgm:t>
        <a:bodyPr/>
        <a:lstStyle/>
        <a:p>
          <a:endParaRPr lang="en-GB"/>
        </a:p>
      </dgm:t>
    </dgm:pt>
    <dgm:pt modelId="{08E2836D-5113-456C-9685-0AC215C2A472}" type="sibTrans" cxnId="{B190364F-F49D-4779-A5C4-E815AB98EC6D}">
      <dgm:prSet/>
      <dgm:spPr/>
      <dgm:t>
        <a:bodyPr/>
        <a:lstStyle/>
        <a:p>
          <a:endParaRPr lang="en-GB"/>
        </a:p>
      </dgm:t>
    </dgm:pt>
    <dgm:pt modelId="{1821F82E-9B6F-4D76-B325-27557DAFAADB}">
      <dgm:prSet/>
      <dgm:spPr/>
      <dgm:t>
        <a:bodyPr/>
        <a:lstStyle/>
        <a:p>
          <a:r>
            <a:rPr lang="en-GB" dirty="0">
              <a:solidFill>
                <a:schemeClr val="tx1"/>
              </a:solidFill>
            </a:rPr>
            <a:t>Title and description</a:t>
          </a:r>
        </a:p>
      </dgm:t>
    </dgm:pt>
    <dgm:pt modelId="{BEB95CEC-A3B8-4D85-90D1-A22A7098F9C9}" type="parTrans" cxnId="{14B8F562-1F60-4141-9752-601196345D8D}">
      <dgm:prSet/>
      <dgm:spPr/>
      <dgm:t>
        <a:bodyPr/>
        <a:lstStyle/>
        <a:p>
          <a:endParaRPr lang="en-GB"/>
        </a:p>
      </dgm:t>
    </dgm:pt>
    <dgm:pt modelId="{8D54F1BC-042E-43B4-A93D-388D62ED909E}" type="sibTrans" cxnId="{14B8F562-1F60-4141-9752-601196345D8D}">
      <dgm:prSet/>
      <dgm:spPr/>
      <dgm:t>
        <a:bodyPr/>
        <a:lstStyle/>
        <a:p>
          <a:endParaRPr lang="en-GB"/>
        </a:p>
      </dgm:t>
    </dgm:pt>
    <dgm:pt modelId="{39AD66AB-DFE9-4497-A9FE-61DA5181E3DB}">
      <dgm:prSet/>
      <dgm:spPr/>
      <dgm:t>
        <a:bodyPr/>
        <a:lstStyle/>
        <a:p>
          <a:r>
            <a:rPr lang="en-GB" b="0" dirty="0">
              <a:solidFill>
                <a:schemeClr val="tx1"/>
              </a:solidFill>
            </a:rPr>
            <a:t>Transfer type</a:t>
          </a:r>
        </a:p>
      </dgm:t>
    </dgm:pt>
    <dgm:pt modelId="{977750B2-9B9E-4109-80A3-5A4F49FD8C93}" type="parTrans" cxnId="{1ACCCADA-A596-4413-B23E-635EB593ECFB}">
      <dgm:prSet/>
      <dgm:spPr/>
      <dgm:t>
        <a:bodyPr/>
        <a:lstStyle/>
        <a:p>
          <a:endParaRPr lang="en-GB"/>
        </a:p>
      </dgm:t>
    </dgm:pt>
    <dgm:pt modelId="{2A21B144-A2B7-4A25-ABBC-4D77DBAB3C41}" type="sibTrans" cxnId="{1ACCCADA-A596-4413-B23E-635EB593ECFB}">
      <dgm:prSet/>
      <dgm:spPr/>
      <dgm:t>
        <a:bodyPr/>
        <a:lstStyle/>
        <a:p>
          <a:endParaRPr lang="en-GB"/>
        </a:p>
      </dgm:t>
    </dgm:pt>
    <dgm:pt modelId="{049DF5AC-3C92-41C6-98FC-A037C6FAD487}">
      <dgm:prSet/>
      <dgm:spPr/>
      <dgm:t>
        <a:bodyPr/>
        <a:lstStyle/>
        <a:p>
          <a:r>
            <a:rPr lang="en-GB" b="0" dirty="0">
              <a:solidFill>
                <a:schemeClr val="tx1"/>
              </a:solidFill>
            </a:rPr>
            <a:t>Amount of money</a:t>
          </a:r>
        </a:p>
      </dgm:t>
    </dgm:pt>
    <dgm:pt modelId="{6FFE2677-24F0-4B12-A9F3-8D53EF2658CA}" type="parTrans" cxnId="{A829CFAE-A5C2-4221-A6A5-4788457B26A7}">
      <dgm:prSet/>
      <dgm:spPr/>
      <dgm:t>
        <a:bodyPr/>
        <a:lstStyle/>
        <a:p>
          <a:endParaRPr lang="en-GB"/>
        </a:p>
      </dgm:t>
    </dgm:pt>
    <dgm:pt modelId="{B4B67708-62BB-49F6-B1C0-480507EF3190}" type="sibTrans" cxnId="{A829CFAE-A5C2-4221-A6A5-4788457B26A7}">
      <dgm:prSet/>
      <dgm:spPr/>
      <dgm:t>
        <a:bodyPr/>
        <a:lstStyle/>
        <a:p>
          <a:endParaRPr lang="en-GB"/>
        </a:p>
      </dgm:t>
    </dgm:pt>
    <dgm:pt modelId="{10D17C00-BB35-4F66-A2DA-27D7775D5049}">
      <dgm:prSet/>
      <dgm:spPr/>
      <dgm:t>
        <a:bodyPr/>
        <a:lstStyle/>
        <a:p>
          <a:r>
            <a:rPr lang="en-GB" dirty="0">
              <a:solidFill>
                <a:schemeClr val="tx1"/>
              </a:solidFill>
            </a:rPr>
            <a:t>Recipient</a:t>
          </a:r>
        </a:p>
      </dgm:t>
    </dgm:pt>
    <dgm:pt modelId="{930F56B2-5686-47FB-ACA9-29428BDCE25F}" type="parTrans" cxnId="{4B2D7334-9C79-4911-8277-D0B8149A5D32}">
      <dgm:prSet/>
      <dgm:spPr/>
      <dgm:t>
        <a:bodyPr/>
        <a:lstStyle/>
        <a:p>
          <a:endParaRPr lang="en-GB"/>
        </a:p>
      </dgm:t>
    </dgm:pt>
    <dgm:pt modelId="{0D946DF8-6C51-4766-9180-692475507198}" type="sibTrans" cxnId="{4B2D7334-9C79-4911-8277-D0B8149A5D32}">
      <dgm:prSet/>
      <dgm:spPr/>
      <dgm:t>
        <a:bodyPr/>
        <a:lstStyle/>
        <a:p>
          <a:endParaRPr lang="en-GB"/>
        </a:p>
      </dgm:t>
    </dgm:pt>
    <dgm:pt modelId="{8052CFFA-1188-47E3-B0DE-83CB90B634B9}" type="pres">
      <dgm:prSet presAssocID="{4D355695-AB74-49DA-8835-AD2FD9BB84CE}" presName="Name0" presStyleCnt="0">
        <dgm:presLayoutVars>
          <dgm:chMax val="1"/>
          <dgm:dir/>
          <dgm:animLvl val="ctr"/>
          <dgm:resizeHandles val="exact"/>
        </dgm:presLayoutVars>
      </dgm:prSet>
      <dgm:spPr/>
    </dgm:pt>
    <dgm:pt modelId="{1740144D-427E-43A3-822F-986BB98B1A72}" type="pres">
      <dgm:prSet presAssocID="{551DD836-9807-4919-B13F-420F63AA8157}" presName="centerShape" presStyleLbl="node0" presStyleIdx="0" presStyleCnt="1"/>
      <dgm:spPr/>
    </dgm:pt>
    <dgm:pt modelId="{87390242-19F9-4D93-A5D1-23C77322BC99}" type="pres">
      <dgm:prSet presAssocID="{2418B8B9-8689-4471-A01D-55FDA03E8FC8}" presName="parTrans" presStyleLbl="sibTrans2D1" presStyleIdx="0" presStyleCnt="8"/>
      <dgm:spPr/>
    </dgm:pt>
    <dgm:pt modelId="{9A33D16E-7309-4B7B-93CE-FC3943194277}" type="pres">
      <dgm:prSet presAssocID="{2418B8B9-8689-4471-A01D-55FDA03E8FC8}" presName="connectorText" presStyleLbl="sibTrans2D1" presStyleIdx="0" presStyleCnt="8"/>
      <dgm:spPr/>
    </dgm:pt>
    <dgm:pt modelId="{5BDF05CE-FFCD-4519-AB7B-78F4D42B3ECE}" type="pres">
      <dgm:prSet presAssocID="{C301D762-FB14-4746-A4BA-815804FB2F62}" presName="node" presStyleLbl="node1" presStyleIdx="0" presStyleCnt="8">
        <dgm:presLayoutVars>
          <dgm:bulletEnabled val="1"/>
        </dgm:presLayoutVars>
      </dgm:prSet>
      <dgm:spPr/>
    </dgm:pt>
    <dgm:pt modelId="{D8516AD0-E8C2-4D6A-B8EB-9346C2E1F0A7}" type="pres">
      <dgm:prSet presAssocID="{2BC5E8F5-06DE-44B8-A5C3-693F920D1F02}" presName="parTrans" presStyleLbl="sibTrans2D1" presStyleIdx="1" presStyleCnt="8"/>
      <dgm:spPr/>
    </dgm:pt>
    <dgm:pt modelId="{F182ED0D-B281-468E-9D2B-E4F2BDAEB350}" type="pres">
      <dgm:prSet presAssocID="{2BC5E8F5-06DE-44B8-A5C3-693F920D1F02}" presName="connectorText" presStyleLbl="sibTrans2D1" presStyleIdx="1" presStyleCnt="8"/>
      <dgm:spPr/>
    </dgm:pt>
    <dgm:pt modelId="{32DE15B9-853B-410C-8031-DD383584BC5B}" type="pres">
      <dgm:prSet presAssocID="{29208B0D-5B4F-456A-A2B2-66BFD155CA32}" presName="node" presStyleLbl="node1" presStyleIdx="1" presStyleCnt="8">
        <dgm:presLayoutVars>
          <dgm:bulletEnabled val="1"/>
        </dgm:presLayoutVars>
      </dgm:prSet>
      <dgm:spPr/>
    </dgm:pt>
    <dgm:pt modelId="{35D47FDF-267B-45D5-81BB-FE5747923BA8}" type="pres">
      <dgm:prSet presAssocID="{6FFE2677-24F0-4B12-A9F3-8D53EF2658CA}" presName="parTrans" presStyleLbl="sibTrans2D1" presStyleIdx="2" presStyleCnt="8"/>
      <dgm:spPr/>
    </dgm:pt>
    <dgm:pt modelId="{2644DD16-E6A3-45EF-95E4-BF957A34EC99}" type="pres">
      <dgm:prSet presAssocID="{6FFE2677-24F0-4B12-A9F3-8D53EF2658CA}" presName="connectorText" presStyleLbl="sibTrans2D1" presStyleIdx="2" presStyleCnt="8"/>
      <dgm:spPr/>
    </dgm:pt>
    <dgm:pt modelId="{80BD1500-2356-4F51-BA5B-1D2E1499746E}" type="pres">
      <dgm:prSet presAssocID="{049DF5AC-3C92-41C6-98FC-A037C6FAD487}" presName="node" presStyleLbl="node1" presStyleIdx="2" presStyleCnt="8">
        <dgm:presLayoutVars>
          <dgm:bulletEnabled val="1"/>
        </dgm:presLayoutVars>
      </dgm:prSet>
      <dgm:spPr/>
    </dgm:pt>
    <dgm:pt modelId="{E75D74F7-F34B-4EE7-8FF1-339056C75EE5}" type="pres">
      <dgm:prSet presAssocID="{A837018B-063E-4AD5-97AA-907273EC0213}" presName="parTrans" presStyleLbl="sibTrans2D1" presStyleIdx="3" presStyleCnt="8"/>
      <dgm:spPr/>
    </dgm:pt>
    <dgm:pt modelId="{61DAB4D3-BE95-4C36-9CEC-5073869DE7EA}" type="pres">
      <dgm:prSet presAssocID="{A837018B-063E-4AD5-97AA-907273EC0213}" presName="connectorText" presStyleLbl="sibTrans2D1" presStyleIdx="3" presStyleCnt="8"/>
      <dgm:spPr/>
    </dgm:pt>
    <dgm:pt modelId="{76BC3ECD-70B5-47AB-9561-581562E62A03}" type="pres">
      <dgm:prSet presAssocID="{0DC98255-04F1-490F-851F-84C65E21F2E2}" presName="node" presStyleLbl="node1" presStyleIdx="3" presStyleCnt="8">
        <dgm:presLayoutVars>
          <dgm:bulletEnabled val="1"/>
        </dgm:presLayoutVars>
      </dgm:prSet>
      <dgm:spPr/>
    </dgm:pt>
    <dgm:pt modelId="{AC4738C9-68F0-4DA1-AF5C-8A499DFD0B42}" type="pres">
      <dgm:prSet presAssocID="{06CA482B-3B2F-4D53-8539-4B68FE904DCF}" presName="parTrans" presStyleLbl="sibTrans2D1" presStyleIdx="4" presStyleCnt="8"/>
      <dgm:spPr/>
    </dgm:pt>
    <dgm:pt modelId="{EEA6FF4A-B56E-4976-A01A-BA788379D7BE}" type="pres">
      <dgm:prSet presAssocID="{06CA482B-3B2F-4D53-8539-4B68FE904DCF}" presName="connectorText" presStyleLbl="sibTrans2D1" presStyleIdx="4" presStyleCnt="8"/>
      <dgm:spPr/>
    </dgm:pt>
    <dgm:pt modelId="{3FC09F94-8FA7-4165-A244-8F3A3E67ADAA}" type="pres">
      <dgm:prSet presAssocID="{6F9B8B5F-A00C-4E7D-BF04-44A3E0D7468E}" presName="node" presStyleLbl="node1" presStyleIdx="4" presStyleCnt="8">
        <dgm:presLayoutVars>
          <dgm:bulletEnabled val="1"/>
        </dgm:presLayoutVars>
      </dgm:prSet>
      <dgm:spPr/>
    </dgm:pt>
    <dgm:pt modelId="{60DEBC01-FD0B-45AA-AF32-DB6D5D651313}" type="pres">
      <dgm:prSet presAssocID="{930F56B2-5686-47FB-ACA9-29428BDCE25F}" presName="parTrans" presStyleLbl="sibTrans2D1" presStyleIdx="5" presStyleCnt="8"/>
      <dgm:spPr/>
    </dgm:pt>
    <dgm:pt modelId="{15188A92-8D56-47B4-81BA-20A20E5C190C}" type="pres">
      <dgm:prSet presAssocID="{930F56B2-5686-47FB-ACA9-29428BDCE25F}" presName="connectorText" presStyleLbl="sibTrans2D1" presStyleIdx="5" presStyleCnt="8"/>
      <dgm:spPr/>
    </dgm:pt>
    <dgm:pt modelId="{4CFC8263-0F87-43D2-B6F8-04F5CCB2F805}" type="pres">
      <dgm:prSet presAssocID="{10D17C00-BB35-4F66-A2DA-27D7775D5049}" presName="node" presStyleLbl="node1" presStyleIdx="5" presStyleCnt="8">
        <dgm:presLayoutVars>
          <dgm:bulletEnabled val="1"/>
        </dgm:presLayoutVars>
      </dgm:prSet>
      <dgm:spPr/>
    </dgm:pt>
    <dgm:pt modelId="{58AB3F08-D774-4F31-85CA-49C4E4829C19}" type="pres">
      <dgm:prSet presAssocID="{BEB95CEC-A3B8-4D85-90D1-A22A7098F9C9}" presName="parTrans" presStyleLbl="sibTrans2D1" presStyleIdx="6" presStyleCnt="8"/>
      <dgm:spPr/>
    </dgm:pt>
    <dgm:pt modelId="{34939212-1689-408F-9D71-01B8ABBDF228}" type="pres">
      <dgm:prSet presAssocID="{BEB95CEC-A3B8-4D85-90D1-A22A7098F9C9}" presName="connectorText" presStyleLbl="sibTrans2D1" presStyleIdx="6" presStyleCnt="8"/>
      <dgm:spPr/>
    </dgm:pt>
    <dgm:pt modelId="{033CF5EA-183B-4521-91E8-0ADB83CF7EC4}" type="pres">
      <dgm:prSet presAssocID="{1821F82E-9B6F-4D76-B325-27557DAFAADB}" presName="node" presStyleLbl="node1" presStyleIdx="6" presStyleCnt="8">
        <dgm:presLayoutVars>
          <dgm:bulletEnabled val="1"/>
        </dgm:presLayoutVars>
      </dgm:prSet>
      <dgm:spPr/>
    </dgm:pt>
    <dgm:pt modelId="{0DD50384-2A13-4292-AA98-7C28EF88ED6D}" type="pres">
      <dgm:prSet presAssocID="{977750B2-9B9E-4109-80A3-5A4F49FD8C93}" presName="parTrans" presStyleLbl="sibTrans2D1" presStyleIdx="7" presStyleCnt="8"/>
      <dgm:spPr/>
    </dgm:pt>
    <dgm:pt modelId="{158CA174-27A5-44B0-BF7C-8814789C28FE}" type="pres">
      <dgm:prSet presAssocID="{977750B2-9B9E-4109-80A3-5A4F49FD8C93}" presName="connectorText" presStyleLbl="sibTrans2D1" presStyleIdx="7" presStyleCnt="8"/>
      <dgm:spPr/>
    </dgm:pt>
    <dgm:pt modelId="{8C859957-6EC2-4EF9-98BF-DDBC7E5D9578}" type="pres">
      <dgm:prSet presAssocID="{39AD66AB-DFE9-4497-A9FE-61DA5181E3DB}" presName="node" presStyleLbl="node1" presStyleIdx="7" presStyleCnt="8">
        <dgm:presLayoutVars>
          <dgm:bulletEnabled val="1"/>
        </dgm:presLayoutVars>
      </dgm:prSet>
      <dgm:spPr/>
    </dgm:pt>
  </dgm:ptLst>
  <dgm:cxnLst>
    <dgm:cxn modelId="{62308019-3A25-4E53-981B-602BDE70CA68}" type="presOf" srcId="{930F56B2-5686-47FB-ACA9-29428BDCE25F}" destId="{15188A92-8D56-47B4-81BA-20A20E5C190C}" srcOrd="1" destOrd="0" presId="urn:microsoft.com/office/officeart/2005/8/layout/radial5"/>
    <dgm:cxn modelId="{C04E031C-DDD5-4ECD-B7C8-C5E4FB363BC4}" type="presOf" srcId="{29208B0D-5B4F-456A-A2B2-66BFD155CA32}" destId="{32DE15B9-853B-410C-8031-DD383584BC5B}" srcOrd="0" destOrd="0" presId="urn:microsoft.com/office/officeart/2005/8/layout/radial5"/>
    <dgm:cxn modelId="{9D93A51C-1691-433D-8145-18794F828563}" type="presOf" srcId="{BEB95CEC-A3B8-4D85-90D1-A22A7098F9C9}" destId="{58AB3F08-D774-4F31-85CA-49C4E4829C19}" srcOrd="0" destOrd="0" presId="urn:microsoft.com/office/officeart/2005/8/layout/radial5"/>
    <dgm:cxn modelId="{E0193120-ECD6-46CF-A28C-F854101BBD2F}" type="presOf" srcId="{6FFE2677-24F0-4B12-A9F3-8D53EF2658CA}" destId="{35D47FDF-267B-45D5-81BB-FE5747923BA8}" srcOrd="0" destOrd="0" presId="urn:microsoft.com/office/officeart/2005/8/layout/radial5"/>
    <dgm:cxn modelId="{C9F91126-E252-41D7-97BE-0B46C85B22E8}" type="presOf" srcId="{930F56B2-5686-47FB-ACA9-29428BDCE25F}" destId="{60DEBC01-FD0B-45AA-AF32-DB6D5D651313}" srcOrd="0" destOrd="0" presId="urn:microsoft.com/office/officeart/2005/8/layout/radial5"/>
    <dgm:cxn modelId="{1DD7B52F-BB5B-45D9-98B5-82E6E6821941}" srcId="{551DD836-9807-4919-B13F-420F63AA8157}" destId="{29208B0D-5B4F-456A-A2B2-66BFD155CA32}" srcOrd="1" destOrd="0" parTransId="{2BC5E8F5-06DE-44B8-A5C3-693F920D1F02}" sibTransId="{FA288AA6-DF60-4113-B67F-FF8D805083A5}"/>
    <dgm:cxn modelId="{E3265531-5175-40FF-8DA0-20C75997ADE8}" type="presOf" srcId="{06CA482B-3B2F-4D53-8539-4B68FE904DCF}" destId="{EEA6FF4A-B56E-4976-A01A-BA788379D7BE}" srcOrd="1" destOrd="0" presId="urn:microsoft.com/office/officeart/2005/8/layout/radial5"/>
    <dgm:cxn modelId="{4B2D7334-9C79-4911-8277-D0B8149A5D32}" srcId="{551DD836-9807-4919-B13F-420F63AA8157}" destId="{10D17C00-BB35-4F66-A2DA-27D7775D5049}" srcOrd="5" destOrd="0" parTransId="{930F56B2-5686-47FB-ACA9-29428BDCE25F}" sibTransId="{0D946DF8-6C51-4766-9180-692475507198}"/>
    <dgm:cxn modelId="{CC629836-48CD-43CE-BE39-F109B46F5C92}" type="presOf" srcId="{A837018B-063E-4AD5-97AA-907273EC0213}" destId="{61DAB4D3-BE95-4C36-9CEC-5073869DE7EA}" srcOrd="1" destOrd="0" presId="urn:microsoft.com/office/officeart/2005/8/layout/radial5"/>
    <dgm:cxn modelId="{37E2EC40-2EB6-4557-A962-D8B573C8D714}" srcId="{4D355695-AB74-49DA-8835-AD2FD9BB84CE}" destId="{551DD836-9807-4919-B13F-420F63AA8157}" srcOrd="0" destOrd="0" parTransId="{102274CE-8C31-48AF-A716-3BA79C551AF3}" sibTransId="{9A3BD850-69E3-45AD-B0AB-857229236CD5}"/>
    <dgm:cxn modelId="{36D7935C-1AEE-4575-84AD-46E0CFD5EFD6}" type="presOf" srcId="{6FFE2677-24F0-4B12-A9F3-8D53EF2658CA}" destId="{2644DD16-E6A3-45EF-95E4-BF957A34EC99}" srcOrd="1" destOrd="0" presId="urn:microsoft.com/office/officeart/2005/8/layout/radial5"/>
    <dgm:cxn modelId="{6A4F6E61-DB8B-4F74-A87D-904DC5FFE547}" type="presOf" srcId="{2BC5E8F5-06DE-44B8-A5C3-693F920D1F02}" destId="{D8516AD0-E8C2-4D6A-B8EB-9346C2E1F0A7}" srcOrd="0" destOrd="0" presId="urn:microsoft.com/office/officeart/2005/8/layout/radial5"/>
    <dgm:cxn modelId="{550CC562-E294-43FA-8848-6988D5611AED}" type="presOf" srcId="{C301D762-FB14-4746-A4BA-815804FB2F62}" destId="{5BDF05CE-FFCD-4519-AB7B-78F4D42B3ECE}" srcOrd="0" destOrd="0" presId="urn:microsoft.com/office/officeart/2005/8/layout/radial5"/>
    <dgm:cxn modelId="{14B8F562-1F60-4141-9752-601196345D8D}" srcId="{551DD836-9807-4919-B13F-420F63AA8157}" destId="{1821F82E-9B6F-4D76-B325-27557DAFAADB}" srcOrd="6" destOrd="0" parTransId="{BEB95CEC-A3B8-4D85-90D1-A22A7098F9C9}" sibTransId="{8D54F1BC-042E-43B4-A93D-388D62ED909E}"/>
    <dgm:cxn modelId="{9D095546-E430-478F-859D-9674C51B384F}" type="presOf" srcId="{551DD836-9807-4919-B13F-420F63AA8157}" destId="{1740144D-427E-43A3-822F-986BB98B1A72}" srcOrd="0" destOrd="0" presId="urn:microsoft.com/office/officeart/2005/8/layout/radial5"/>
    <dgm:cxn modelId="{58A5E946-89A9-4266-9D3F-3EFFDE1789D2}" type="presOf" srcId="{BEB95CEC-A3B8-4D85-90D1-A22A7098F9C9}" destId="{34939212-1689-408F-9D71-01B8ABBDF228}" srcOrd="1" destOrd="0" presId="urn:microsoft.com/office/officeart/2005/8/layout/radial5"/>
    <dgm:cxn modelId="{2F2CBF67-3FCD-4DB8-A086-2595AD0193C5}" type="presOf" srcId="{049DF5AC-3C92-41C6-98FC-A037C6FAD487}" destId="{80BD1500-2356-4F51-BA5B-1D2E1499746E}" srcOrd="0" destOrd="0" presId="urn:microsoft.com/office/officeart/2005/8/layout/radial5"/>
    <dgm:cxn modelId="{5E46E66C-76B7-4A6E-93B2-FF0D3364D5BE}" type="presOf" srcId="{2BC5E8F5-06DE-44B8-A5C3-693F920D1F02}" destId="{F182ED0D-B281-468E-9D2B-E4F2BDAEB350}" srcOrd="1" destOrd="0" presId="urn:microsoft.com/office/officeart/2005/8/layout/radial5"/>
    <dgm:cxn modelId="{B190364F-F49D-4779-A5C4-E815AB98EC6D}" srcId="{551DD836-9807-4919-B13F-420F63AA8157}" destId="{6F9B8B5F-A00C-4E7D-BF04-44A3E0D7468E}" srcOrd="4" destOrd="0" parTransId="{06CA482B-3B2F-4D53-8539-4B68FE904DCF}" sibTransId="{08E2836D-5113-456C-9685-0AC215C2A472}"/>
    <dgm:cxn modelId="{126B2071-40B0-44BB-B5EE-E2674109F19A}" type="presOf" srcId="{06CA482B-3B2F-4D53-8539-4B68FE904DCF}" destId="{AC4738C9-68F0-4DA1-AF5C-8A499DFD0B42}" srcOrd="0" destOrd="0" presId="urn:microsoft.com/office/officeart/2005/8/layout/radial5"/>
    <dgm:cxn modelId="{E73B6456-AD27-43A9-B96A-A0F950297F6E}" type="presOf" srcId="{1821F82E-9B6F-4D76-B325-27557DAFAADB}" destId="{033CF5EA-183B-4521-91E8-0ADB83CF7EC4}" srcOrd="0" destOrd="0" presId="urn:microsoft.com/office/officeart/2005/8/layout/radial5"/>
    <dgm:cxn modelId="{0CB54A77-A3AD-4435-8A4E-9D05A6F8D1D6}" srcId="{551DD836-9807-4919-B13F-420F63AA8157}" destId="{0DC98255-04F1-490F-851F-84C65E21F2E2}" srcOrd="3" destOrd="0" parTransId="{A837018B-063E-4AD5-97AA-907273EC0213}" sibTransId="{DBD256D4-E2FA-417B-911F-AC8206472B04}"/>
    <dgm:cxn modelId="{CE32DE57-C46E-4A2C-A33B-353C63AD22A3}" type="presOf" srcId="{2418B8B9-8689-4471-A01D-55FDA03E8FC8}" destId="{87390242-19F9-4D93-A5D1-23C77322BC99}" srcOrd="0" destOrd="0" presId="urn:microsoft.com/office/officeart/2005/8/layout/radial5"/>
    <dgm:cxn modelId="{B6A73D86-8045-4CBB-B012-96A14A8A70A0}" type="presOf" srcId="{4D355695-AB74-49DA-8835-AD2FD9BB84CE}" destId="{8052CFFA-1188-47E3-B0DE-83CB90B634B9}" srcOrd="0" destOrd="0" presId="urn:microsoft.com/office/officeart/2005/8/layout/radial5"/>
    <dgm:cxn modelId="{30E89286-0B3E-44B6-82DE-0D38BB077C48}" type="presOf" srcId="{2418B8B9-8689-4471-A01D-55FDA03E8FC8}" destId="{9A33D16E-7309-4B7B-93CE-FC3943194277}" srcOrd="1" destOrd="0" presId="urn:microsoft.com/office/officeart/2005/8/layout/radial5"/>
    <dgm:cxn modelId="{B12ABA98-C0B6-49C5-B72C-987AF821FAB6}" type="presOf" srcId="{A837018B-063E-4AD5-97AA-907273EC0213}" destId="{E75D74F7-F34B-4EE7-8FF1-339056C75EE5}" srcOrd="0" destOrd="0" presId="urn:microsoft.com/office/officeart/2005/8/layout/radial5"/>
    <dgm:cxn modelId="{474D2B9B-2812-4040-9943-87800747FD76}" type="presOf" srcId="{39AD66AB-DFE9-4497-A9FE-61DA5181E3DB}" destId="{8C859957-6EC2-4EF9-98BF-DDBC7E5D9578}" srcOrd="0" destOrd="0" presId="urn:microsoft.com/office/officeart/2005/8/layout/radial5"/>
    <dgm:cxn modelId="{A829CFAE-A5C2-4221-A6A5-4788457B26A7}" srcId="{551DD836-9807-4919-B13F-420F63AA8157}" destId="{049DF5AC-3C92-41C6-98FC-A037C6FAD487}" srcOrd="2" destOrd="0" parTransId="{6FFE2677-24F0-4B12-A9F3-8D53EF2658CA}" sibTransId="{B4B67708-62BB-49F6-B1C0-480507EF3190}"/>
    <dgm:cxn modelId="{244AA8B6-C860-4ABE-AD8F-A890F52718B8}" type="presOf" srcId="{977750B2-9B9E-4109-80A3-5A4F49FD8C93}" destId="{158CA174-27A5-44B0-BF7C-8814789C28FE}" srcOrd="1" destOrd="0" presId="urn:microsoft.com/office/officeart/2005/8/layout/radial5"/>
    <dgm:cxn modelId="{817791C1-0F8C-4709-8802-0222A5DF5BC0}" srcId="{551DD836-9807-4919-B13F-420F63AA8157}" destId="{C301D762-FB14-4746-A4BA-815804FB2F62}" srcOrd="0" destOrd="0" parTransId="{2418B8B9-8689-4471-A01D-55FDA03E8FC8}" sibTransId="{77D61A93-AAFB-453B-A6FA-4F64803C7B68}"/>
    <dgm:cxn modelId="{CA06A6D7-D41D-4496-ABC9-3F92C345519A}" type="presOf" srcId="{977750B2-9B9E-4109-80A3-5A4F49FD8C93}" destId="{0DD50384-2A13-4292-AA98-7C28EF88ED6D}" srcOrd="0" destOrd="0" presId="urn:microsoft.com/office/officeart/2005/8/layout/radial5"/>
    <dgm:cxn modelId="{1ACCCADA-A596-4413-B23E-635EB593ECFB}" srcId="{551DD836-9807-4919-B13F-420F63AA8157}" destId="{39AD66AB-DFE9-4497-A9FE-61DA5181E3DB}" srcOrd="7" destOrd="0" parTransId="{977750B2-9B9E-4109-80A3-5A4F49FD8C93}" sibTransId="{2A21B144-A2B7-4A25-ABBC-4D77DBAB3C41}"/>
    <dgm:cxn modelId="{DB07E3DF-63BE-4017-A7CB-C6539E3824F9}" type="presOf" srcId="{10D17C00-BB35-4F66-A2DA-27D7775D5049}" destId="{4CFC8263-0F87-43D2-B6F8-04F5CCB2F805}" srcOrd="0" destOrd="0" presId="urn:microsoft.com/office/officeart/2005/8/layout/radial5"/>
    <dgm:cxn modelId="{3251E3EB-F6A4-4323-A953-05E79C8351C5}" type="presOf" srcId="{0DC98255-04F1-490F-851F-84C65E21F2E2}" destId="{76BC3ECD-70B5-47AB-9561-581562E62A03}" srcOrd="0" destOrd="0" presId="urn:microsoft.com/office/officeart/2005/8/layout/radial5"/>
    <dgm:cxn modelId="{A528FFEF-3E79-41DD-B86C-68548EDCE204}" type="presOf" srcId="{6F9B8B5F-A00C-4E7D-BF04-44A3E0D7468E}" destId="{3FC09F94-8FA7-4165-A244-8F3A3E67ADAA}" srcOrd="0" destOrd="0" presId="urn:microsoft.com/office/officeart/2005/8/layout/radial5"/>
    <dgm:cxn modelId="{733BFCE6-7FA5-4245-99D5-7A166E367925}" type="presParOf" srcId="{8052CFFA-1188-47E3-B0DE-83CB90B634B9}" destId="{1740144D-427E-43A3-822F-986BB98B1A72}" srcOrd="0" destOrd="0" presId="urn:microsoft.com/office/officeart/2005/8/layout/radial5"/>
    <dgm:cxn modelId="{03C52076-DC8C-40FB-B00C-DAF95B84A7FF}" type="presParOf" srcId="{8052CFFA-1188-47E3-B0DE-83CB90B634B9}" destId="{87390242-19F9-4D93-A5D1-23C77322BC99}" srcOrd="1" destOrd="0" presId="urn:microsoft.com/office/officeart/2005/8/layout/radial5"/>
    <dgm:cxn modelId="{297E26AF-FFF3-4644-9A7A-A172E630FC3F}" type="presParOf" srcId="{87390242-19F9-4D93-A5D1-23C77322BC99}" destId="{9A33D16E-7309-4B7B-93CE-FC3943194277}" srcOrd="0" destOrd="0" presId="urn:microsoft.com/office/officeart/2005/8/layout/radial5"/>
    <dgm:cxn modelId="{8560B592-FE13-41EE-A32D-F244829C0316}" type="presParOf" srcId="{8052CFFA-1188-47E3-B0DE-83CB90B634B9}" destId="{5BDF05CE-FFCD-4519-AB7B-78F4D42B3ECE}" srcOrd="2" destOrd="0" presId="urn:microsoft.com/office/officeart/2005/8/layout/radial5"/>
    <dgm:cxn modelId="{0DA7F3B5-15F9-44B1-8500-8BC6D1AFB893}" type="presParOf" srcId="{8052CFFA-1188-47E3-B0DE-83CB90B634B9}" destId="{D8516AD0-E8C2-4D6A-B8EB-9346C2E1F0A7}" srcOrd="3" destOrd="0" presId="urn:microsoft.com/office/officeart/2005/8/layout/radial5"/>
    <dgm:cxn modelId="{EC9F0F5D-4058-406B-B54B-D285544D2F06}" type="presParOf" srcId="{D8516AD0-E8C2-4D6A-B8EB-9346C2E1F0A7}" destId="{F182ED0D-B281-468E-9D2B-E4F2BDAEB350}" srcOrd="0" destOrd="0" presId="urn:microsoft.com/office/officeart/2005/8/layout/radial5"/>
    <dgm:cxn modelId="{57D32C35-AE0D-4B12-A51E-8AA5672408D8}" type="presParOf" srcId="{8052CFFA-1188-47E3-B0DE-83CB90B634B9}" destId="{32DE15B9-853B-410C-8031-DD383584BC5B}" srcOrd="4" destOrd="0" presId="urn:microsoft.com/office/officeart/2005/8/layout/radial5"/>
    <dgm:cxn modelId="{A4CA381E-C6D0-408C-BB1E-755419DC73A2}" type="presParOf" srcId="{8052CFFA-1188-47E3-B0DE-83CB90B634B9}" destId="{35D47FDF-267B-45D5-81BB-FE5747923BA8}" srcOrd="5" destOrd="0" presId="urn:microsoft.com/office/officeart/2005/8/layout/radial5"/>
    <dgm:cxn modelId="{CC4AA2B3-6EB3-4365-A541-DDB6079E3289}" type="presParOf" srcId="{35D47FDF-267B-45D5-81BB-FE5747923BA8}" destId="{2644DD16-E6A3-45EF-95E4-BF957A34EC99}" srcOrd="0" destOrd="0" presId="urn:microsoft.com/office/officeart/2005/8/layout/radial5"/>
    <dgm:cxn modelId="{9C39D754-A502-4B48-B1C1-97EED5AF26F0}" type="presParOf" srcId="{8052CFFA-1188-47E3-B0DE-83CB90B634B9}" destId="{80BD1500-2356-4F51-BA5B-1D2E1499746E}" srcOrd="6" destOrd="0" presId="urn:microsoft.com/office/officeart/2005/8/layout/radial5"/>
    <dgm:cxn modelId="{4846A9B2-FFE8-4D10-98FC-FF9D7A0B075E}" type="presParOf" srcId="{8052CFFA-1188-47E3-B0DE-83CB90B634B9}" destId="{E75D74F7-F34B-4EE7-8FF1-339056C75EE5}" srcOrd="7" destOrd="0" presId="urn:microsoft.com/office/officeart/2005/8/layout/radial5"/>
    <dgm:cxn modelId="{E04C0565-DD71-4DDF-A651-8E5EB8C3EBFB}" type="presParOf" srcId="{E75D74F7-F34B-4EE7-8FF1-339056C75EE5}" destId="{61DAB4D3-BE95-4C36-9CEC-5073869DE7EA}" srcOrd="0" destOrd="0" presId="urn:microsoft.com/office/officeart/2005/8/layout/radial5"/>
    <dgm:cxn modelId="{381E5B8C-6E57-4EFA-93DA-42832A1F23C6}" type="presParOf" srcId="{8052CFFA-1188-47E3-B0DE-83CB90B634B9}" destId="{76BC3ECD-70B5-47AB-9561-581562E62A03}" srcOrd="8" destOrd="0" presId="urn:microsoft.com/office/officeart/2005/8/layout/radial5"/>
    <dgm:cxn modelId="{45A83750-CE43-4BEF-94DC-17C59FCEED4C}" type="presParOf" srcId="{8052CFFA-1188-47E3-B0DE-83CB90B634B9}" destId="{AC4738C9-68F0-4DA1-AF5C-8A499DFD0B42}" srcOrd="9" destOrd="0" presId="urn:microsoft.com/office/officeart/2005/8/layout/radial5"/>
    <dgm:cxn modelId="{065BB870-5C2A-4374-A4D2-EBB922CE8786}" type="presParOf" srcId="{AC4738C9-68F0-4DA1-AF5C-8A499DFD0B42}" destId="{EEA6FF4A-B56E-4976-A01A-BA788379D7BE}" srcOrd="0" destOrd="0" presId="urn:microsoft.com/office/officeart/2005/8/layout/radial5"/>
    <dgm:cxn modelId="{E5EDD2C7-DEFA-43B1-B1C4-B0904EE981D4}" type="presParOf" srcId="{8052CFFA-1188-47E3-B0DE-83CB90B634B9}" destId="{3FC09F94-8FA7-4165-A244-8F3A3E67ADAA}" srcOrd="10" destOrd="0" presId="urn:microsoft.com/office/officeart/2005/8/layout/radial5"/>
    <dgm:cxn modelId="{4F4E4892-EE54-4FA0-B2EF-1C5BA071F9A8}" type="presParOf" srcId="{8052CFFA-1188-47E3-B0DE-83CB90B634B9}" destId="{60DEBC01-FD0B-45AA-AF32-DB6D5D651313}" srcOrd="11" destOrd="0" presId="urn:microsoft.com/office/officeart/2005/8/layout/radial5"/>
    <dgm:cxn modelId="{399118FA-58AC-474C-BF0E-11820461516E}" type="presParOf" srcId="{60DEBC01-FD0B-45AA-AF32-DB6D5D651313}" destId="{15188A92-8D56-47B4-81BA-20A20E5C190C}" srcOrd="0" destOrd="0" presId="urn:microsoft.com/office/officeart/2005/8/layout/radial5"/>
    <dgm:cxn modelId="{2E3FD8BB-8D3B-4F08-9549-2D893DB2AB64}" type="presParOf" srcId="{8052CFFA-1188-47E3-B0DE-83CB90B634B9}" destId="{4CFC8263-0F87-43D2-B6F8-04F5CCB2F805}" srcOrd="12" destOrd="0" presId="urn:microsoft.com/office/officeart/2005/8/layout/radial5"/>
    <dgm:cxn modelId="{F24C5E42-B4B5-4D1E-9889-4B53AA7826B4}" type="presParOf" srcId="{8052CFFA-1188-47E3-B0DE-83CB90B634B9}" destId="{58AB3F08-D774-4F31-85CA-49C4E4829C19}" srcOrd="13" destOrd="0" presId="urn:microsoft.com/office/officeart/2005/8/layout/radial5"/>
    <dgm:cxn modelId="{15903AB2-DB9C-4B16-9C34-732F72971CEB}" type="presParOf" srcId="{58AB3F08-D774-4F31-85CA-49C4E4829C19}" destId="{34939212-1689-408F-9D71-01B8ABBDF228}" srcOrd="0" destOrd="0" presId="urn:microsoft.com/office/officeart/2005/8/layout/radial5"/>
    <dgm:cxn modelId="{852E9267-0FD0-4DA9-9AC5-4B336EDD7B9E}" type="presParOf" srcId="{8052CFFA-1188-47E3-B0DE-83CB90B634B9}" destId="{033CF5EA-183B-4521-91E8-0ADB83CF7EC4}" srcOrd="14" destOrd="0" presId="urn:microsoft.com/office/officeart/2005/8/layout/radial5"/>
    <dgm:cxn modelId="{8BE149A7-C5E4-40AD-83D6-AA0FF14A8833}" type="presParOf" srcId="{8052CFFA-1188-47E3-B0DE-83CB90B634B9}" destId="{0DD50384-2A13-4292-AA98-7C28EF88ED6D}" srcOrd="15" destOrd="0" presId="urn:microsoft.com/office/officeart/2005/8/layout/radial5"/>
    <dgm:cxn modelId="{06B4ADF8-A3EE-4D54-8FA3-D05F5E6E564B}" type="presParOf" srcId="{0DD50384-2A13-4292-AA98-7C28EF88ED6D}" destId="{158CA174-27A5-44B0-BF7C-8814789C28FE}" srcOrd="0" destOrd="0" presId="urn:microsoft.com/office/officeart/2005/8/layout/radial5"/>
    <dgm:cxn modelId="{9A58E624-F3D6-40D1-A1F9-0DF02EE6F0E2}" type="presParOf" srcId="{8052CFFA-1188-47E3-B0DE-83CB90B634B9}" destId="{8C859957-6EC2-4EF9-98BF-DDBC7E5D9578}" srcOrd="16" destOrd="0" presId="urn:microsoft.com/office/officeart/2005/8/layout/radial5"/>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355695-AB74-49DA-8835-AD2FD9BB84CE}"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en-GB"/>
        </a:p>
      </dgm:t>
    </dgm:pt>
    <dgm:pt modelId="{551DD836-9807-4919-B13F-420F63AA8157}">
      <dgm:prSet phldrT="[Text]"/>
      <dgm:spPr/>
      <dgm:t>
        <a:bodyPr/>
        <a:lstStyle/>
        <a:p>
          <a:r>
            <a:rPr lang="en-US" dirty="0">
              <a:solidFill>
                <a:schemeClr val="tx1"/>
              </a:solidFill>
            </a:rPr>
            <a:t>Additional data</a:t>
          </a:r>
          <a:endParaRPr lang="en-GB" dirty="0">
            <a:solidFill>
              <a:schemeClr val="tx1"/>
            </a:solidFill>
          </a:endParaRPr>
        </a:p>
      </dgm:t>
    </dgm:pt>
    <dgm:pt modelId="{102274CE-8C31-48AF-A716-3BA79C551AF3}" type="parTrans" cxnId="{37E2EC40-2EB6-4557-A962-D8B573C8D714}">
      <dgm:prSet/>
      <dgm:spPr/>
      <dgm:t>
        <a:bodyPr/>
        <a:lstStyle/>
        <a:p>
          <a:endParaRPr lang="en-GB"/>
        </a:p>
      </dgm:t>
    </dgm:pt>
    <dgm:pt modelId="{9A3BD850-69E3-45AD-B0AB-857229236CD5}" type="sibTrans" cxnId="{37E2EC40-2EB6-4557-A962-D8B573C8D714}">
      <dgm:prSet/>
      <dgm:spPr/>
      <dgm:t>
        <a:bodyPr/>
        <a:lstStyle/>
        <a:p>
          <a:endParaRPr lang="en-GB"/>
        </a:p>
      </dgm:t>
    </dgm:pt>
    <dgm:pt modelId="{C301D762-FB14-4746-A4BA-815804FB2F62}">
      <dgm:prSet phldrT="[Text]"/>
      <dgm:spPr/>
      <dgm:t>
        <a:bodyPr/>
        <a:lstStyle/>
        <a:p>
          <a:r>
            <a:rPr lang="en-US" dirty="0">
              <a:solidFill>
                <a:schemeClr val="tx1"/>
              </a:solidFill>
            </a:rPr>
            <a:t>Status of the login attempt (success, failure) </a:t>
          </a:r>
          <a:endParaRPr lang="en-GB" dirty="0">
            <a:solidFill>
              <a:schemeClr val="tx1"/>
            </a:solidFill>
          </a:endParaRPr>
        </a:p>
      </dgm:t>
    </dgm:pt>
    <dgm:pt modelId="{2418B8B9-8689-4471-A01D-55FDA03E8FC8}" type="parTrans" cxnId="{817791C1-0F8C-4709-8802-0222A5DF5BC0}">
      <dgm:prSet/>
      <dgm:spPr/>
      <dgm:t>
        <a:bodyPr/>
        <a:lstStyle/>
        <a:p>
          <a:endParaRPr lang="en-GB"/>
        </a:p>
      </dgm:t>
    </dgm:pt>
    <dgm:pt modelId="{77D61A93-AAFB-453B-A6FA-4F64803C7B68}" type="sibTrans" cxnId="{817791C1-0F8C-4709-8802-0222A5DF5BC0}">
      <dgm:prSet/>
      <dgm:spPr/>
      <dgm:t>
        <a:bodyPr/>
        <a:lstStyle/>
        <a:p>
          <a:endParaRPr lang="en-GB"/>
        </a:p>
      </dgm:t>
    </dgm:pt>
    <dgm:pt modelId="{29208B0D-5B4F-456A-A2B2-66BFD155CA32}">
      <dgm:prSet phldrT="[Text]"/>
      <dgm:spPr/>
      <dgm:t>
        <a:bodyPr/>
        <a:lstStyle/>
        <a:p>
          <a:r>
            <a:rPr lang="en-GB" dirty="0">
              <a:solidFill>
                <a:schemeClr val="tx1"/>
              </a:solidFill>
            </a:rPr>
            <a:t>HTTP session data</a:t>
          </a:r>
        </a:p>
      </dgm:t>
    </dgm:pt>
    <dgm:pt modelId="{2BC5E8F5-06DE-44B8-A5C3-693F920D1F02}" type="parTrans" cxnId="{1DD7B52F-BB5B-45D9-98B5-82E6E6821941}">
      <dgm:prSet/>
      <dgm:spPr/>
      <dgm:t>
        <a:bodyPr/>
        <a:lstStyle/>
        <a:p>
          <a:endParaRPr lang="en-GB"/>
        </a:p>
      </dgm:t>
    </dgm:pt>
    <dgm:pt modelId="{FA288AA6-DF60-4113-B67F-FF8D805083A5}" type="sibTrans" cxnId="{1DD7B52F-BB5B-45D9-98B5-82E6E6821941}">
      <dgm:prSet/>
      <dgm:spPr/>
      <dgm:t>
        <a:bodyPr/>
        <a:lstStyle/>
        <a:p>
          <a:endParaRPr lang="en-GB"/>
        </a:p>
      </dgm:t>
    </dgm:pt>
    <dgm:pt modelId="{0DC98255-04F1-490F-851F-84C65E21F2E2}">
      <dgm:prSet phldrT="[Text]"/>
      <dgm:spPr/>
      <dgm:t>
        <a:bodyPr/>
        <a:lstStyle/>
        <a:p>
          <a:r>
            <a:rPr lang="en-US" dirty="0">
              <a:solidFill>
                <a:schemeClr val="tx1"/>
              </a:solidFill>
            </a:rPr>
            <a:t>Headers: User-Agent, Accepted-Languages, Accept-Encoding </a:t>
          </a:r>
          <a:endParaRPr lang="en-GB" dirty="0">
            <a:solidFill>
              <a:schemeClr val="tx1"/>
            </a:solidFill>
          </a:endParaRPr>
        </a:p>
      </dgm:t>
    </dgm:pt>
    <dgm:pt modelId="{A837018B-063E-4AD5-97AA-907273EC0213}" type="parTrans" cxnId="{0CB54A77-A3AD-4435-8A4E-9D05A6F8D1D6}">
      <dgm:prSet/>
      <dgm:spPr/>
      <dgm:t>
        <a:bodyPr/>
        <a:lstStyle/>
        <a:p>
          <a:endParaRPr lang="en-GB"/>
        </a:p>
      </dgm:t>
    </dgm:pt>
    <dgm:pt modelId="{DBD256D4-E2FA-417B-911F-AC8206472B04}" type="sibTrans" cxnId="{0CB54A77-A3AD-4435-8A4E-9D05A6F8D1D6}">
      <dgm:prSet/>
      <dgm:spPr/>
      <dgm:t>
        <a:bodyPr/>
        <a:lstStyle/>
        <a:p>
          <a:endParaRPr lang="en-GB"/>
        </a:p>
      </dgm:t>
    </dgm:pt>
    <dgm:pt modelId="{6F9B8B5F-A00C-4E7D-BF04-44A3E0D7468E}">
      <dgm:prSet phldrT="[Text]"/>
      <dgm:spPr/>
      <dgm:t>
        <a:bodyPr/>
        <a:lstStyle/>
        <a:p>
          <a:r>
            <a:rPr lang="en-US" dirty="0">
              <a:solidFill>
                <a:schemeClr val="tx1"/>
              </a:solidFill>
            </a:rPr>
            <a:t>IP address of the far end (user) </a:t>
          </a:r>
          <a:endParaRPr lang="en-GB" dirty="0">
            <a:solidFill>
              <a:schemeClr val="tx1"/>
            </a:solidFill>
          </a:endParaRPr>
        </a:p>
      </dgm:t>
    </dgm:pt>
    <dgm:pt modelId="{06CA482B-3B2F-4D53-8539-4B68FE904DCF}" type="parTrans" cxnId="{B190364F-F49D-4779-A5C4-E815AB98EC6D}">
      <dgm:prSet/>
      <dgm:spPr/>
      <dgm:t>
        <a:bodyPr/>
        <a:lstStyle/>
        <a:p>
          <a:endParaRPr lang="en-GB"/>
        </a:p>
      </dgm:t>
    </dgm:pt>
    <dgm:pt modelId="{08E2836D-5113-456C-9685-0AC215C2A472}" type="sibTrans" cxnId="{B190364F-F49D-4779-A5C4-E815AB98EC6D}">
      <dgm:prSet/>
      <dgm:spPr/>
      <dgm:t>
        <a:bodyPr/>
        <a:lstStyle/>
        <a:p>
          <a:endParaRPr lang="en-GB"/>
        </a:p>
      </dgm:t>
    </dgm:pt>
    <dgm:pt modelId="{1821F82E-9B6F-4D76-B325-27557DAFAADB}">
      <dgm:prSet/>
      <dgm:spPr/>
      <dgm:t>
        <a:bodyPr/>
        <a:lstStyle/>
        <a:p>
          <a:r>
            <a:rPr lang="en-GB" dirty="0">
              <a:solidFill>
                <a:schemeClr val="tx1"/>
              </a:solidFill>
            </a:rPr>
            <a:t>Cookies </a:t>
          </a:r>
        </a:p>
      </dgm:t>
    </dgm:pt>
    <dgm:pt modelId="{BEB95CEC-A3B8-4D85-90D1-A22A7098F9C9}" type="parTrans" cxnId="{14B8F562-1F60-4141-9752-601196345D8D}">
      <dgm:prSet/>
      <dgm:spPr/>
      <dgm:t>
        <a:bodyPr/>
        <a:lstStyle/>
        <a:p>
          <a:endParaRPr lang="en-GB"/>
        </a:p>
      </dgm:t>
    </dgm:pt>
    <dgm:pt modelId="{8D54F1BC-042E-43B4-A93D-388D62ED909E}" type="sibTrans" cxnId="{14B8F562-1F60-4141-9752-601196345D8D}">
      <dgm:prSet/>
      <dgm:spPr/>
      <dgm:t>
        <a:bodyPr/>
        <a:lstStyle/>
        <a:p>
          <a:endParaRPr lang="en-GB"/>
        </a:p>
      </dgm:t>
    </dgm:pt>
    <dgm:pt modelId="{8052CFFA-1188-47E3-B0DE-83CB90B634B9}" type="pres">
      <dgm:prSet presAssocID="{4D355695-AB74-49DA-8835-AD2FD9BB84CE}" presName="Name0" presStyleCnt="0">
        <dgm:presLayoutVars>
          <dgm:chMax val="1"/>
          <dgm:dir/>
          <dgm:animLvl val="ctr"/>
          <dgm:resizeHandles val="exact"/>
        </dgm:presLayoutVars>
      </dgm:prSet>
      <dgm:spPr/>
    </dgm:pt>
    <dgm:pt modelId="{1740144D-427E-43A3-822F-986BB98B1A72}" type="pres">
      <dgm:prSet presAssocID="{551DD836-9807-4919-B13F-420F63AA8157}" presName="centerShape" presStyleLbl="node0" presStyleIdx="0" presStyleCnt="1"/>
      <dgm:spPr/>
    </dgm:pt>
    <dgm:pt modelId="{87390242-19F9-4D93-A5D1-23C77322BC99}" type="pres">
      <dgm:prSet presAssocID="{2418B8B9-8689-4471-A01D-55FDA03E8FC8}" presName="parTrans" presStyleLbl="sibTrans2D1" presStyleIdx="0" presStyleCnt="5"/>
      <dgm:spPr/>
    </dgm:pt>
    <dgm:pt modelId="{9A33D16E-7309-4B7B-93CE-FC3943194277}" type="pres">
      <dgm:prSet presAssocID="{2418B8B9-8689-4471-A01D-55FDA03E8FC8}" presName="connectorText" presStyleLbl="sibTrans2D1" presStyleIdx="0" presStyleCnt="5"/>
      <dgm:spPr/>
    </dgm:pt>
    <dgm:pt modelId="{5BDF05CE-FFCD-4519-AB7B-78F4D42B3ECE}" type="pres">
      <dgm:prSet presAssocID="{C301D762-FB14-4746-A4BA-815804FB2F62}" presName="node" presStyleLbl="node1" presStyleIdx="0" presStyleCnt="5">
        <dgm:presLayoutVars>
          <dgm:bulletEnabled val="1"/>
        </dgm:presLayoutVars>
      </dgm:prSet>
      <dgm:spPr/>
    </dgm:pt>
    <dgm:pt modelId="{D8516AD0-E8C2-4D6A-B8EB-9346C2E1F0A7}" type="pres">
      <dgm:prSet presAssocID="{2BC5E8F5-06DE-44B8-A5C3-693F920D1F02}" presName="parTrans" presStyleLbl="sibTrans2D1" presStyleIdx="1" presStyleCnt="5"/>
      <dgm:spPr/>
    </dgm:pt>
    <dgm:pt modelId="{F182ED0D-B281-468E-9D2B-E4F2BDAEB350}" type="pres">
      <dgm:prSet presAssocID="{2BC5E8F5-06DE-44B8-A5C3-693F920D1F02}" presName="connectorText" presStyleLbl="sibTrans2D1" presStyleIdx="1" presStyleCnt="5"/>
      <dgm:spPr/>
    </dgm:pt>
    <dgm:pt modelId="{32DE15B9-853B-410C-8031-DD383584BC5B}" type="pres">
      <dgm:prSet presAssocID="{29208B0D-5B4F-456A-A2B2-66BFD155CA32}" presName="node" presStyleLbl="node1" presStyleIdx="1" presStyleCnt="5">
        <dgm:presLayoutVars>
          <dgm:bulletEnabled val="1"/>
        </dgm:presLayoutVars>
      </dgm:prSet>
      <dgm:spPr/>
    </dgm:pt>
    <dgm:pt modelId="{E75D74F7-F34B-4EE7-8FF1-339056C75EE5}" type="pres">
      <dgm:prSet presAssocID="{A837018B-063E-4AD5-97AA-907273EC0213}" presName="parTrans" presStyleLbl="sibTrans2D1" presStyleIdx="2" presStyleCnt="5"/>
      <dgm:spPr/>
    </dgm:pt>
    <dgm:pt modelId="{61DAB4D3-BE95-4C36-9CEC-5073869DE7EA}" type="pres">
      <dgm:prSet presAssocID="{A837018B-063E-4AD5-97AA-907273EC0213}" presName="connectorText" presStyleLbl="sibTrans2D1" presStyleIdx="2" presStyleCnt="5"/>
      <dgm:spPr/>
    </dgm:pt>
    <dgm:pt modelId="{76BC3ECD-70B5-47AB-9561-581562E62A03}" type="pres">
      <dgm:prSet presAssocID="{0DC98255-04F1-490F-851F-84C65E21F2E2}" presName="node" presStyleLbl="node1" presStyleIdx="2" presStyleCnt="5">
        <dgm:presLayoutVars>
          <dgm:bulletEnabled val="1"/>
        </dgm:presLayoutVars>
      </dgm:prSet>
      <dgm:spPr/>
    </dgm:pt>
    <dgm:pt modelId="{AC4738C9-68F0-4DA1-AF5C-8A499DFD0B42}" type="pres">
      <dgm:prSet presAssocID="{06CA482B-3B2F-4D53-8539-4B68FE904DCF}" presName="parTrans" presStyleLbl="sibTrans2D1" presStyleIdx="3" presStyleCnt="5"/>
      <dgm:spPr/>
    </dgm:pt>
    <dgm:pt modelId="{EEA6FF4A-B56E-4976-A01A-BA788379D7BE}" type="pres">
      <dgm:prSet presAssocID="{06CA482B-3B2F-4D53-8539-4B68FE904DCF}" presName="connectorText" presStyleLbl="sibTrans2D1" presStyleIdx="3" presStyleCnt="5"/>
      <dgm:spPr/>
    </dgm:pt>
    <dgm:pt modelId="{3FC09F94-8FA7-4165-A244-8F3A3E67ADAA}" type="pres">
      <dgm:prSet presAssocID="{6F9B8B5F-A00C-4E7D-BF04-44A3E0D7468E}" presName="node" presStyleLbl="node1" presStyleIdx="3" presStyleCnt="5">
        <dgm:presLayoutVars>
          <dgm:bulletEnabled val="1"/>
        </dgm:presLayoutVars>
      </dgm:prSet>
      <dgm:spPr/>
    </dgm:pt>
    <dgm:pt modelId="{58AB3F08-D774-4F31-85CA-49C4E4829C19}" type="pres">
      <dgm:prSet presAssocID="{BEB95CEC-A3B8-4D85-90D1-A22A7098F9C9}" presName="parTrans" presStyleLbl="sibTrans2D1" presStyleIdx="4" presStyleCnt="5"/>
      <dgm:spPr/>
    </dgm:pt>
    <dgm:pt modelId="{34939212-1689-408F-9D71-01B8ABBDF228}" type="pres">
      <dgm:prSet presAssocID="{BEB95CEC-A3B8-4D85-90D1-A22A7098F9C9}" presName="connectorText" presStyleLbl="sibTrans2D1" presStyleIdx="4" presStyleCnt="5"/>
      <dgm:spPr/>
    </dgm:pt>
    <dgm:pt modelId="{033CF5EA-183B-4521-91E8-0ADB83CF7EC4}" type="pres">
      <dgm:prSet presAssocID="{1821F82E-9B6F-4D76-B325-27557DAFAADB}" presName="node" presStyleLbl="node1" presStyleIdx="4" presStyleCnt="5">
        <dgm:presLayoutVars>
          <dgm:bulletEnabled val="1"/>
        </dgm:presLayoutVars>
      </dgm:prSet>
      <dgm:spPr/>
    </dgm:pt>
  </dgm:ptLst>
  <dgm:cxnLst>
    <dgm:cxn modelId="{2A71000E-D7EF-4E07-9E0B-34ACC4526A85}" type="presOf" srcId="{BEB95CEC-A3B8-4D85-90D1-A22A7098F9C9}" destId="{58AB3F08-D774-4F31-85CA-49C4E4829C19}" srcOrd="0" destOrd="0" presId="urn:microsoft.com/office/officeart/2005/8/layout/radial5"/>
    <dgm:cxn modelId="{A5B0C016-ADEC-4751-9CDB-F2C3F0D831FF}" type="presOf" srcId="{06CA482B-3B2F-4D53-8539-4B68FE904DCF}" destId="{AC4738C9-68F0-4DA1-AF5C-8A499DFD0B42}" srcOrd="0" destOrd="0" presId="urn:microsoft.com/office/officeart/2005/8/layout/radial5"/>
    <dgm:cxn modelId="{10EC7419-7799-400A-8E99-B2140AA3F7AB}" type="presOf" srcId="{06CA482B-3B2F-4D53-8539-4B68FE904DCF}" destId="{EEA6FF4A-B56E-4976-A01A-BA788379D7BE}" srcOrd="1" destOrd="0" presId="urn:microsoft.com/office/officeart/2005/8/layout/radial5"/>
    <dgm:cxn modelId="{2F305C22-E945-4BD3-AEE4-F8523909CA0C}" type="presOf" srcId="{C301D762-FB14-4746-A4BA-815804FB2F62}" destId="{5BDF05CE-FFCD-4519-AB7B-78F4D42B3ECE}" srcOrd="0" destOrd="0" presId="urn:microsoft.com/office/officeart/2005/8/layout/radial5"/>
    <dgm:cxn modelId="{1DD7B52F-BB5B-45D9-98B5-82E6E6821941}" srcId="{551DD836-9807-4919-B13F-420F63AA8157}" destId="{29208B0D-5B4F-456A-A2B2-66BFD155CA32}" srcOrd="1" destOrd="0" parTransId="{2BC5E8F5-06DE-44B8-A5C3-693F920D1F02}" sibTransId="{FA288AA6-DF60-4113-B67F-FF8D805083A5}"/>
    <dgm:cxn modelId="{B215B935-BD9E-4190-919D-13E0A879834C}" type="presOf" srcId="{A837018B-063E-4AD5-97AA-907273EC0213}" destId="{E75D74F7-F34B-4EE7-8FF1-339056C75EE5}" srcOrd="0" destOrd="0" presId="urn:microsoft.com/office/officeart/2005/8/layout/radial5"/>
    <dgm:cxn modelId="{37E2EC40-2EB6-4557-A962-D8B573C8D714}" srcId="{4D355695-AB74-49DA-8835-AD2FD9BB84CE}" destId="{551DD836-9807-4919-B13F-420F63AA8157}" srcOrd="0" destOrd="0" parTransId="{102274CE-8C31-48AF-A716-3BA79C551AF3}" sibTransId="{9A3BD850-69E3-45AD-B0AB-857229236CD5}"/>
    <dgm:cxn modelId="{7B8C075E-A0B0-4E7F-A8FF-623BE12B480F}" type="presOf" srcId="{4D355695-AB74-49DA-8835-AD2FD9BB84CE}" destId="{8052CFFA-1188-47E3-B0DE-83CB90B634B9}" srcOrd="0" destOrd="0" presId="urn:microsoft.com/office/officeart/2005/8/layout/radial5"/>
    <dgm:cxn modelId="{2AF22E61-5BE8-475D-9671-7DDA5C0D016D}" type="presOf" srcId="{0DC98255-04F1-490F-851F-84C65E21F2E2}" destId="{76BC3ECD-70B5-47AB-9561-581562E62A03}" srcOrd="0" destOrd="0" presId="urn:microsoft.com/office/officeart/2005/8/layout/radial5"/>
    <dgm:cxn modelId="{14B8F562-1F60-4141-9752-601196345D8D}" srcId="{551DD836-9807-4919-B13F-420F63AA8157}" destId="{1821F82E-9B6F-4D76-B325-27557DAFAADB}" srcOrd="4" destOrd="0" parTransId="{BEB95CEC-A3B8-4D85-90D1-A22A7098F9C9}" sibTransId="{8D54F1BC-042E-43B4-A93D-388D62ED909E}"/>
    <dgm:cxn modelId="{84F1E246-7938-4B66-B3AD-73B6CE6E2958}" type="presOf" srcId="{2BC5E8F5-06DE-44B8-A5C3-693F920D1F02}" destId="{D8516AD0-E8C2-4D6A-B8EB-9346C2E1F0A7}" srcOrd="0" destOrd="0" presId="urn:microsoft.com/office/officeart/2005/8/layout/radial5"/>
    <dgm:cxn modelId="{658D8847-0319-42D8-A548-1F548ECD4BA5}" type="presOf" srcId="{6F9B8B5F-A00C-4E7D-BF04-44A3E0D7468E}" destId="{3FC09F94-8FA7-4165-A244-8F3A3E67ADAA}" srcOrd="0" destOrd="0" presId="urn:microsoft.com/office/officeart/2005/8/layout/radial5"/>
    <dgm:cxn modelId="{4340316C-630D-4311-AAF0-0C1B73B233FB}" type="presOf" srcId="{29208B0D-5B4F-456A-A2B2-66BFD155CA32}" destId="{32DE15B9-853B-410C-8031-DD383584BC5B}" srcOrd="0" destOrd="0" presId="urn:microsoft.com/office/officeart/2005/8/layout/radial5"/>
    <dgm:cxn modelId="{B190364F-F49D-4779-A5C4-E815AB98EC6D}" srcId="{551DD836-9807-4919-B13F-420F63AA8157}" destId="{6F9B8B5F-A00C-4E7D-BF04-44A3E0D7468E}" srcOrd="3" destOrd="0" parTransId="{06CA482B-3B2F-4D53-8539-4B68FE904DCF}" sibTransId="{08E2836D-5113-456C-9685-0AC215C2A472}"/>
    <dgm:cxn modelId="{0CB54A77-A3AD-4435-8A4E-9D05A6F8D1D6}" srcId="{551DD836-9807-4919-B13F-420F63AA8157}" destId="{0DC98255-04F1-490F-851F-84C65E21F2E2}" srcOrd="2" destOrd="0" parTransId="{A837018B-063E-4AD5-97AA-907273EC0213}" sibTransId="{DBD256D4-E2FA-417B-911F-AC8206472B04}"/>
    <dgm:cxn modelId="{840F9C7E-CD2D-4CCE-8DB3-1F9990F57A34}" type="presOf" srcId="{2418B8B9-8689-4471-A01D-55FDA03E8FC8}" destId="{9A33D16E-7309-4B7B-93CE-FC3943194277}" srcOrd="1" destOrd="0" presId="urn:microsoft.com/office/officeart/2005/8/layout/radial5"/>
    <dgm:cxn modelId="{5E2C187F-F2E4-4FB6-AEF3-629C69338918}" type="presOf" srcId="{BEB95CEC-A3B8-4D85-90D1-A22A7098F9C9}" destId="{34939212-1689-408F-9D71-01B8ABBDF228}" srcOrd="1" destOrd="0" presId="urn:microsoft.com/office/officeart/2005/8/layout/radial5"/>
    <dgm:cxn modelId="{01C63C82-23E8-439B-BBCE-E540E1313745}" type="presOf" srcId="{1821F82E-9B6F-4D76-B325-27557DAFAADB}" destId="{033CF5EA-183B-4521-91E8-0ADB83CF7EC4}" srcOrd="0" destOrd="0" presId="urn:microsoft.com/office/officeart/2005/8/layout/radial5"/>
    <dgm:cxn modelId="{817791C1-0F8C-4709-8802-0222A5DF5BC0}" srcId="{551DD836-9807-4919-B13F-420F63AA8157}" destId="{C301D762-FB14-4746-A4BA-815804FB2F62}" srcOrd="0" destOrd="0" parTransId="{2418B8B9-8689-4471-A01D-55FDA03E8FC8}" sibTransId="{77D61A93-AAFB-453B-A6FA-4F64803C7B68}"/>
    <dgm:cxn modelId="{3731CDD0-B817-4070-B8AC-FE7BE033F276}" type="presOf" srcId="{551DD836-9807-4919-B13F-420F63AA8157}" destId="{1740144D-427E-43A3-822F-986BB98B1A72}" srcOrd="0" destOrd="0" presId="urn:microsoft.com/office/officeart/2005/8/layout/radial5"/>
    <dgm:cxn modelId="{4E6897D8-095C-4152-8C23-123C43458AE0}" type="presOf" srcId="{2418B8B9-8689-4471-A01D-55FDA03E8FC8}" destId="{87390242-19F9-4D93-A5D1-23C77322BC99}" srcOrd="0" destOrd="0" presId="urn:microsoft.com/office/officeart/2005/8/layout/radial5"/>
    <dgm:cxn modelId="{9DACBFE5-5AC7-4978-8DBD-9E8669558084}" type="presOf" srcId="{2BC5E8F5-06DE-44B8-A5C3-693F920D1F02}" destId="{F182ED0D-B281-468E-9D2B-E4F2BDAEB350}" srcOrd="1" destOrd="0" presId="urn:microsoft.com/office/officeart/2005/8/layout/radial5"/>
    <dgm:cxn modelId="{ED0B8DFE-F93A-44D1-84BD-A78CD0108E1D}" type="presOf" srcId="{A837018B-063E-4AD5-97AA-907273EC0213}" destId="{61DAB4D3-BE95-4C36-9CEC-5073869DE7EA}" srcOrd="1" destOrd="0" presId="urn:microsoft.com/office/officeart/2005/8/layout/radial5"/>
    <dgm:cxn modelId="{56FB621C-6681-4BA6-9F19-322BFDFD53CD}" type="presParOf" srcId="{8052CFFA-1188-47E3-B0DE-83CB90B634B9}" destId="{1740144D-427E-43A3-822F-986BB98B1A72}" srcOrd="0" destOrd="0" presId="urn:microsoft.com/office/officeart/2005/8/layout/radial5"/>
    <dgm:cxn modelId="{9C8170A6-66C1-4651-8810-DCBE91E7A7D5}" type="presParOf" srcId="{8052CFFA-1188-47E3-B0DE-83CB90B634B9}" destId="{87390242-19F9-4D93-A5D1-23C77322BC99}" srcOrd="1" destOrd="0" presId="urn:microsoft.com/office/officeart/2005/8/layout/radial5"/>
    <dgm:cxn modelId="{5A283104-92FA-4355-AE12-F1AEE5ACDFBD}" type="presParOf" srcId="{87390242-19F9-4D93-A5D1-23C77322BC99}" destId="{9A33D16E-7309-4B7B-93CE-FC3943194277}" srcOrd="0" destOrd="0" presId="urn:microsoft.com/office/officeart/2005/8/layout/radial5"/>
    <dgm:cxn modelId="{1B0348C7-2BD8-4843-91E5-13CDDC68E775}" type="presParOf" srcId="{8052CFFA-1188-47E3-B0DE-83CB90B634B9}" destId="{5BDF05CE-FFCD-4519-AB7B-78F4D42B3ECE}" srcOrd="2" destOrd="0" presId="urn:microsoft.com/office/officeart/2005/8/layout/radial5"/>
    <dgm:cxn modelId="{6B1DE2E2-BF73-4379-AF0C-A8F951D793C3}" type="presParOf" srcId="{8052CFFA-1188-47E3-B0DE-83CB90B634B9}" destId="{D8516AD0-E8C2-4D6A-B8EB-9346C2E1F0A7}" srcOrd="3" destOrd="0" presId="urn:microsoft.com/office/officeart/2005/8/layout/radial5"/>
    <dgm:cxn modelId="{424B8FCA-DB72-4399-9FA1-5AD38F83EAF5}" type="presParOf" srcId="{D8516AD0-E8C2-4D6A-B8EB-9346C2E1F0A7}" destId="{F182ED0D-B281-468E-9D2B-E4F2BDAEB350}" srcOrd="0" destOrd="0" presId="urn:microsoft.com/office/officeart/2005/8/layout/radial5"/>
    <dgm:cxn modelId="{5350EA6D-43D0-47EB-8F6F-054C35852623}" type="presParOf" srcId="{8052CFFA-1188-47E3-B0DE-83CB90B634B9}" destId="{32DE15B9-853B-410C-8031-DD383584BC5B}" srcOrd="4" destOrd="0" presId="urn:microsoft.com/office/officeart/2005/8/layout/radial5"/>
    <dgm:cxn modelId="{9EBF69B2-1F81-412E-BA4E-1BFF8D8E0398}" type="presParOf" srcId="{8052CFFA-1188-47E3-B0DE-83CB90B634B9}" destId="{E75D74F7-F34B-4EE7-8FF1-339056C75EE5}" srcOrd="5" destOrd="0" presId="urn:microsoft.com/office/officeart/2005/8/layout/radial5"/>
    <dgm:cxn modelId="{8476B0CC-C313-4BEC-865C-F210D2CE1F66}" type="presParOf" srcId="{E75D74F7-F34B-4EE7-8FF1-339056C75EE5}" destId="{61DAB4D3-BE95-4C36-9CEC-5073869DE7EA}" srcOrd="0" destOrd="0" presId="urn:microsoft.com/office/officeart/2005/8/layout/radial5"/>
    <dgm:cxn modelId="{12806AC8-3D59-4860-92AA-9E9E2C0AA06D}" type="presParOf" srcId="{8052CFFA-1188-47E3-B0DE-83CB90B634B9}" destId="{76BC3ECD-70B5-47AB-9561-581562E62A03}" srcOrd="6" destOrd="0" presId="urn:microsoft.com/office/officeart/2005/8/layout/radial5"/>
    <dgm:cxn modelId="{E6729454-AF01-474B-833C-850A7C51BA27}" type="presParOf" srcId="{8052CFFA-1188-47E3-B0DE-83CB90B634B9}" destId="{AC4738C9-68F0-4DA1-AF5C-8A499DFD0B42}" srcOrd="7" destOrd="0" presId="urn:microsoft.com/office/officeart/2005/8/layout/radial5"/>
    <dgm:cxn modelId="{CA2D2C01-71B3-47FB-8EE9-3260D42AFF8E}" type="presParOf" srcId="{AC4738C9-68F0-4DA1-AF5C-8A499DFD0B42}" destId="{EEA6FF4A-B56E-4976-A01A-BA788379D7BE}" srcOrd="0" destOrd="0" presId="urn:microsoft.com/office/officeart/2005/8/layout/radial5"/>
    <dgm:cxn modelId="{A7774A59-C961-4821-966C-AFEAC70D249F}" type="presParOf" srcId="{8052CFFA-1188-47E3-B0DE-83CB90B634B9}" destId="{3FC09F94-8FA7-4165-A244-8F3A3E67ADAA}" srcOrd="8" destOrd="0" presId="urn:microsoft.com/office/officeart/2005/8/layout/radial5"/>
    <dgm:cxn modelId="{EA29C528-5C33-4471-85EF-299C805550FD}" type="presParOf" srcId="{8052CFFA-1188-47E3-B0DE-83CB90B634B9}" destId="{58AB3F08-D774-4F31-85CA-49C4E4829C19}" srcOrd="9" destOrd="0" presId="urn:microsoft.com/office/officeart/2005/8/layout/radial5"/>
    <dgm:cxn modelId="{6178A68E-B8A2-487A-85BC-482453C81A12}" type="presParOf" srcId="{58AB3F08-D774-4F31-85CA-49C4E4829C19}" destId="{34939212-1689-408F-9D71-01B8ABBDF228}" srcOrd="0" destOrd="0" presId="urn:microsoft.com/office/officeart/2005/8/layout/radial5"/>
    <dgm:cxn modelId="{9FC76016-5821-4EA0-9D1F-FD45D5B55469}" type="presParOf" srcId="{8052CFFA-1188-47E3-B0DE-83CB90B634B9}" destId="{033CF5EA-183B-4521-91E8-0ADB83CF7EC4}" srcOrd="10" destOrd="0" presId="urn:microsoft.com/office/officeart/2005/8/layout/radial5"/>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713633-591B-4CE8-8F48-5E51DA88146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539F879-11D5-4ED3-9C98-27FC78155695}">
      <dgm:prSet/>
      <dgm:spPr>
        <a:solidFill>
          <a:schemeClr val="tx1">
            <a:lumMod val="50000"/>
            <a:lumOff val="50000"/>
          </a:schemeClr>
        </a:solidFill>
      </dgm:spPr>
      <dgm:t>
        <a:bodyPr/>
        <a:lstStyle/>
        <a:p>
          <a:pPr rtl="0"/>
          <a:r>
            <a:rPr lang="en-US" b="1" dirty="0"/>
            <a:t>The Volatility Framework:</a:t>
          </a:r>
          <a:endParaRPr lang="en-GB" dirty="0"/>
        </a:p>
      </dgm:t>
    </dgm:pt>
    <dgm:pt modelId="{C3F51157-971E-400E-81DA-4BA94541C8AE}" type="parTrans" cxnId="{46FF62EF-F555-4BCF-AB4E-85FE870ADF50}">
      <dgm:prSet/>
      <dgm:spPr/>
      <dgm:t>
        <a:bodyPr/>
        <a:lstStyle/>
        <a:p>
          <a:endParaRPr lang="en-US"/>
        </a:p>
      </dgm:t>
    </dgm:pt>
    <dgm:pt modelId="{A6A964D2-C21A-4213-B00A-2566B23C585A}" type="sibTrans" cxnId="{46FF62EF-F555-4BCF-AB4E-85FE870ADF50}">
      <dgm:prSet/>
      <dgm:spPr/>
      <dgm:t>
        <a:bodyPr/>
        <a:lstStyle/>
        <a:p>
          <a:endParaRPr lang="en-US"/>
        </a:p>
      </dgm:t>
    </dgm:pt>
    <dgm:pt modelId="{689A8AB5-DFEA-4C27-B308-E0A5D375EE94}">
      <dgm:prSet/>
      <dgm:spPr>
        <a:solidFill>
          <a:schemeClr val="tx1">
            <a:lumMod val="50000"/>
            <a:lumOff val="50000"/>
          </a:schemeClr>
        </a:solidFill>
      </dgm:spPr>
      <dgm:t>
        <a:bodyPr/>
        <a:lstStyle/>
        <a:p>
          <a:pPr rtl="0"/>
          <a:r>
            <a:rPr lang="en-US"/>
            <a:t>Completely open collection of tools, implemented in Python under the GNU General Public License, for the extraction of digital artifacts from volatile memory (RAM) samples. </a:t>
          </a:r>
          <a:endParaRPr lang="en-GB"/>
        </a:p>
      </dgm:t>
    </dgm:pt>
    <dgm:pt modelId="{D69FFCE5-07AC-45E1-8447-903C25C52B96}" type="parTrans" cxnId="{C2AB45A6-1E7E-4E19-92DA-EEF6065C0F42}">
      <dgm:prSet/>
      <dgm:spPr/>
      <dgm:t>
        <a:bodyPr/>
        <a:lstStyle/>
        <a:p>
          <a:endParaRPr lang="en-US"/>
        </a:p>
      </dgm:t>
    </dgm:pt>
    <dgm:pt modelId="{751D22E6-16FD-4580-B189-4E6FA553808E}" type="sibTrans" cxnId="{C2AB45A6-1E7E-4E19-92DA-EEF6065C0F42}">
      <dgm:prSet/>
      <dgm:spPr/>
      <dgm:t>
        <a:bodyPr/>
        <a:lstStyle/>
        <a:p>
          <a:endParaRPr lang="en-US"/>
        </a:p>
      </dgm:t>
    </dgm:pt>
    <dgm:pt modelId="{0D7A08A7-0A36-4017-B103-A58F61A67C86}">
      <dgm:prSet/>
      <dgm:spPr>
        <a:solidFill>
          <a:schemeClr val="tx1">
            <a:lumMod val="50000"/>
            <a:lumOff val="50000"/>
          </a:schemeClr>
        </a:solidFill>
      </dgm:spPr>
      <dgm:t>
        <a:bodyPr/>
        <a:lstStyle/>
        <a:p>
          <a:pPr rtl="0"/>
          <a:r>
            <a:rPr lang="en-US"/>
            <a:t>The extraction techniques are performed completely independent of the system being investigated but offer unprecedented visibility into the runtime state of the system. </a:t>
          </a:r>
          <a:endParaRPr lang="en-GB"/>
        </a:p>
      </dgm:t>
    </dgm:pt>
    <dgm:pt modelId="{835B320C-94E6-4892-81AD-09973811A8ED}" type="parTrans" cxnId="{BD4742A0-B157-4CE5-ABF0-537EFC76DF3F}">
      <dgm:prSet/>
      <dgm:spPr/>
      <dgm:t>
        <a:bodyPr/>
        <a:lstStyle/>
        <a:p>
          <a:endParaRPr lang="en-US"/>
        </a:p>
      </dgm:t>
    </dgm:pt>
    <dgm:pt modelId="{580B823B-1050-4D79-9729-8B91E1E144FC}" type="sibTrans" cxnId="{BD4742A0-B157-4CE5-ABF0-537EFC76DF3F}">
      <dgm:prSet/>
      <dgm:spPr/>
      <dgm:t>
        <a:bodyPr/>
        <a:lstStyle/>
        <a:p>
          <a:endParaRPr lang="en-US"/>
        </a:p>
      </dgm:t>
    </dgm:pt>
    <dgm:pt modelId="{B4C2C4A5-2F16-4BFA-907C-D36E7E0CFB36}">
      <dgm:prSet/>
      <dgm:spPr>
        <a:solidFill>
          <a:schemeClr val="tx1">
            <a:lumMod val="50000"/>
            <a:lumOff val="50000"/>
          </a:schemeClr>
        </a:solidFill>
      </dgm:spPr>
      <dgm:t>
        <a:bodyPr/>
        <a:lstStyle/>
        <a:p>
          <a:pPr rtl="0"/>
          <a:r>
            <a:rPr lang="en-US"/>
            <a:t>The framework is intended to introduce people to the techniques and complexities associated with extracting digital artifacts from volatile memory samples and provide a platform for further work into this exciting area of research. </a:t>
          </a:r>
          <a:endParaRPr lang="en-GB"/>
        </a:p>
      </dgm:t>
    </dgm:pt>
    <dgm:pt modelId="{6A99F659-0933-4220-976D-B07413C87EED}" type="parTrans" cxnId="{38250C22-DAE5-455A-B6E0-A1F65A98D1A2}">
      <dgm:prSet/>
      <dgm:spPr/>
      <dgm:t>
        <a:bodyPr/>
        <a:lstStyle/>
        <a:p>
          <a:endParaRPr lang="en-US"/>
        </a:p>
      </dgm:t>
    </dgm:pt>
    <dgm:pt modelId="{D3DFAA2B-A6C6-4B21-B99B-55E31B674AE7}" type="sibTrans" cxnId="{38250C22-DAE5-455A-B6E0-A1F65A98D1A2}">
      <dgm:prSet/>
      <dgm:spPr/>
      <dgm:t>
        <a:bodyPr/>
        <a:lstStyle/>
        <a:p>
          <a:endParaRPr lang="en-US"/>
        </a:p>
      </dgm:t>
    </dgm:pt>
    <dgm:pt modelId="{4898A10F-B07E-446B-AD82-746B49475995}" type="pres">
      <dgm:prSet presAssocID="{7D713633-591B-4CE8-8F48-5E51DA88146F}" presName="linearFlow" presStyleCnt="0">
        <dgm:presLayoutVars>
          <dgm:dir/>
          <dgm:resizeHandles val="exact"/>
        </dgm:presLayoutVars>
      </dgm:prSet>
      <dgm:spPr/>
    </dgm:pt>
    <dgm:pt modelId="{6A60021E-C99A-47BF-90F9-4F1D34C362E2}" type="pres">
      <dgm:prSet presAssocID="{0539F879-11D5-4ED3-9C98-27FC78155695}" presName="composite" presStyleCnt="0"/>
      <dgm:spPr/>
    </dgm:pt>
    <dgm:pt modelId="{FD30983B-0B4D-44A8-95EF-59F8A38327FB}" type="pres">
      <dgm:prSet presAssocID="{0539F879-11D5-4ED3-9C98-27FC78155695}" presName="imgShp" presStyleLbl="fgImgPlace1" presStyleIdx="0" presStyleCnt="4"/>
      <dgm:spPr/>
    </dgm:pt>
    <dgm:pt modelId="{3E678CBC-2DA0-4853-81BB-D82082422F4D}" type="pres">
      <dgm:prSet presAssocID="{0539F879-11D5-4ED3-9C98-27FC78155695}" presName="txShp" presStyleLbl="node1" presStyleIdx="0" presStyleCnt="4">
        <dgm:presLayoutVars>
          <dgm:bulletEnabled val="1"/>
        </dgm:presLayoutVars>
      </dgm:prSet>
      <dgm:spPr/>
    </dgm:pt>
    <dgm:pt modelId="{88D45534-30DD-4BD5-B9ED-EC90EC39D96D}" type="pres">
      <dgm:prSet presAssocID="{A6A964D2-C21A-4213-B00A-2566B23C585A}" presName="spacing" presStyleCnt="0"/>
      <dgm:spPr/>
    </dgm:pt>
    <dgm:pt modelId="{FA74BC98-F06B-46D9-9FAF-6CA0BC662356}" type="pres">
      <dgm:prSet presAssocID="{689A8AB5-DFEA-4C27-B308-E0A5D375EE94}" presName="composite" presStyleCnt="0"/>
      <dgm:spPr/>
    </dgm:pt>
    <dgm:pt modelId="{9E7D2EC3-9FF6-43AC-8BBA-925902C57CAE}" type="pres">
      <dgm:prSet presAssocID="{689A8AB5-DFEA-4C27-B308-E0A5D375EE94}" presName="imgShp" presStyleLbl="fgImgPlace1" presStyleIdx="1" presStyleCnt="4"/>
      <dgm:spPr/>
    </dgm:pt>
    <dgm:pt modelId="{FF2F8E4F-A487-4B16-802A-A7532324D16B}" type="pres">
      <dgm:prSet presAssocID="{689A8AB5-DFEA-4C27-B308-E0A5D375EE94}" presName="txShp" presStyleLbl="node1" presStyleIdx="1" presStyleCnt="4">
        <dgm:presLayoutVars>
          <dgm:bulletEnabled val="1"/>
        </dgm:presLayoutVars>
      </dgm:prSet>
      <dgm:spPr/>
    </dgm:pt>
    <dgm:pt modelId="{B8E192FF-9D53-43FA-BE87-083F62E819BB}" type="pres">
      <dgm:prSet presAssocID="{751D22E6-16FD-4580-B189-4E6FA553808E}" presName="spacing" presStyleCnt="0"/>
      <dgm:spPr/>
    </dgm:pt>
    <dgm:pt modelId="{2C5053CC-84D4-4BC7-BF07-AEA0E326608E}" type="pres">
      <dgm:prSet presAssocID="{0D7A08A7-0A36-4017-B103-A58F61A67C86}" presName="composite" presStyleCnt="0"/>
      <dgm:spPr/>
    </dgm:pt>
    <dgm:pt modelId="{E01E303B-8570-454C-9651-E898ECFE99F5}" type="pres">
      <dgm:prSet presAssocID="{0D7A08A7-0A36-4017-B103-A58F61A67C86}" presName="imgShp" presStyleLbl="fgImgPlace1" presStyleIdx="2" presStyleCnt="4"/>
      <dgm:spPr/>
    </dgm:pt>
    <dgm:pt modelId="{F74513AD-6318-4134-8F4D-D4B8D2F99ACD}" type="pres">
      <dgm:prSet presAssocID="{0D7A08A7-0A36-4017-B103-A58F61A67C86}" presName="txShp" presStyleLbl="node1" presStyleIdx="2" presStyleCnt="4">
        <dgm:presLayoutVars>
          <dgm:bulletEnabled val="1"/>
        </dgm:presLayoutVars>
      </dgm:prSet>
      <dgm:spPr/>
    </dgm:pt>
    <dgm:pt modelId="{7830E37F-E54C-407C-9B42-109E2643DEFB}" type="pres">
      <dgm:prSet presAssocID="{580B823B-1050-4D79-9729-8B91E1E144FC}" presName="spacing" presStyleCnt="0"/>
      <dgm:spPr/>
    </dgm:pt>
    <dgm:pt modelId="{AFD950BA-C2BF-43D2-BB43-DCA76E8B5EF7}" type="pres">
      <dgm:prSet presAssocID="{B4C2C4A5-2F16-4BFA-907C-D36E7E0CFB36}" presName="composite" presStyleCnt="0"/>
      <dgm:spPr/>
    </dgm:pt>
    <dgm:pt modelId="{0330F731-C9FC-4316-BD46-3792EEAFB69E}" type="pres">
      <dgm:prSet presAssocID="{B4C2C4A5-2F16-4BFA-907C-D36E7E0CFB36}" presName="imgShp" presStyleLbl="fgImgPlace1" presStyleIdx="3" presStyleCnt="4"/>
      <dgm:spPr/>
    </dgm:pt>
    <dgm:pt modelId="{34A006CF-E959-47A5-A71F-49FC71FE551A}" type="pres">
      <dgm:prSet presAssocID="{B4C2C4A5-2F16-4BFA-907C-D36E7E0CFB36}" presName="txShp" presStyleLbl="node1" presStyleIdx="3" presStyleCnt="4">
        <dgm:presLayoutVars>
          <dgm:bulletEnabled val="1"/>
        </dgm:presLayoutVars>
      </dgm:prSet>
      <dgm:spPr/>
    </dgm:pt>
  </dgm:ptLst>
  <dgm:cxnLst>
    <dgm:cxn modelId="{6972761A-B2F2-41EB-B136-B0E1243A701B}" type="presOf" srcId="{0D7A08A7-0A36-4017-B103-A58F61A67C86}" destId="{F74513AD-6318-4134-8F4D-D4B8D2F99ACD}" srcOrd="0" destOrd="0" presId="urn:microsoft.com/office/officeart/2005/8/layout/vList3"/>
    <dgm:cxn modelId="{4CCF6321-750A-464E-B2CA-829945D5997B}" type="presOf" srcId="{0539F879-11D5-4ED3-9C98-27FC78155695}" destId="{3E678CBC-2DA0-4853-81BB-D82082422F4D}" srcOrd="0" destOrd="0" presId="urn:microsoft.com/office/officeart/2005/8/layout/vList3"/>
    <dgm:cxn modelId="{38250C22-DAE5-455A-B6E0-A1F65A98D1A2}" srcId="{7D713633-591B-4CE8-8F48-5E51DA88146F}" destId="{B4C2C4A5-2F16-4BFA-907C-D36E7E0CFB36}" srcOrd="3" destOrd="0" parTransId="{6A99F659-0933-4220-976D-B07413C87EED}" sibTransId="{D3DFAA2B-A6C6-4B21-B99B-55E31B674AE7}"/>
    <dgm:cxn modelId="{3AB9FF32-70AB-4925-93DE-355573B65B97}" type="presOf" srcId="{B4C2C4A5-2F16-4BFA-907C-D36E7E0CFB36}" destId="{34A006CF-E959-47A5-A71F-49FC71FE551A}" srcOrd="0" destOrd="0" presId="urn:microsoft.com/office/officeart/2005/8/layout/vList3"/>
    <dgm:cxn modelId="{022A9146-B855-401F-8910-19AE8B21D43F}" type="presOf" srcId="{689A8AB5-DFEA-4C27-B308-E0A5D375EE94}" destId="{FF2F8E4F-A487-4B16-802A-A7532324D16B}" srcOrd="0" destOrd="0" presId="urn:microsoft.com/office/officeart/2005/8/layout/vList3"/>
    <dgm:cxn modelId="{BD4742A0-B157-4CE5-ABF0-537EFC76DF3F}" srcId="{7D713633-591B-4CE8-8F48-5E51DA88146F}" destId="{0D7A08A7-0A36-4017-B103-A58F61A67C86}" srcOrd="2" destOrd="0" parTransId="{835B320C-94E6-4892-81AD-09973811A8ED}" sibTransId="{580B823B-1050-4D79-9729-8B91E1E144FC}"/>
    <dgm:cxn modelId="{C2AB45A6-1E7E-4E19-92DA-EEF6065C0F42}" srcId="{7D713633-591B-4CE8-8F48-5E51DA88146F}" destId="{689A8AB5-DFEA-4C27-B308-E0A5D375EE94}" srcOrd="1" destOrd="0" parTransId="{D69FFCE5-07AC-45E1-8447-903C25C52B96}" sibTransId="{751D22E6-16FD-4580-B189-4E6FA553808E}"/>
    <dgm:cxn modelId="{B4CCB1D6-9324-4DE7-8C76-2124E1A29852}" type="presOf" srcId="{7D713633-591B-4CE8-8F48-5E51DA88146F}" destId="{4898A10F-B07E-446B-AD82-746B49475995}" srcOrd="0" destOrd="0" presId="urn:microsoft.com/office/officeart/2005/8/layout/vList3"/>
    <dgm:cxn modelId="{46FF62EF-F555-4BCF-AB4E-85FE870ADF50}" srcId="{7D713633-591B-4CE8-8F48-5E51DA88146F}" destId="{0539F879-11D5-4ED3-9C98-27FC78155695}" srcOrd="0" destOrd="0" parTransId="{C3F51157-971E-400E-81DA-4BA94541C8AE}" sibTransId="{A6A964D2-C21A-4213-B00A-2566B23C585A}"/>
    <dgm:cxn modelId="{5772B830-E284-49AE-A1C5-554BA3FFB833}" type="presParOf" srcId="{4898A10F-B07E-446B-AD82-746B49475995}" destId="{6A60021E-C99A-47BF-90F9-4F1D34C362E2}" srcOrd="0" destOrd="0" presId="urn:microsoft.com/office/officeart/2005/8/layout/vList3"/>
    <dgm:cxn modelId="{730606F9-BEAE-477D-BEC3-9F6BCE683160}" type="presParOf" srcId="{6A60021E-C99A-47BF-90F9-4F1D34C362E2}" destId="{FD30983B-0B4D-44A8-95EF-59F8A38327FB}" srcOrd="0" destOrd="0" presId="urn:microsoft.com/office/officeart/2005/8/layout/vList3"/>
    <dgm:cxn modelId="{ED515DFD-17DB-4BF9-AA39-427BE2E5CED7}" type="presParOf" srcId="{6A60021E-C99A-47BF-90F9-4F1D34C362E2}" destId="{3E678CBC-2DA0-4853-81BB-D82082422F4D}" srcOrd="1" destOrd="0" presId="urn:microsoft.com/office/officeart/2005/8/layout/vList3"/>
    <dgm:cxn modelId="{2032436C-7AF8-471D-800E-E77B3FC3E8C2}" type="presParOf" srcId="{4898A10F-B07E-446B-AD82-746B49475995}" destId="{88D45534-30DD-4BD5-B9ED-EC90EC39D96D}" srcOrd="1" destOrd="0" presId="urn:microsoft.com/office/officeart/2005/8/layout/vList3"/>
    <dgm:cxn modelId="{FE9262DB-B30B-4A86-8526-525E943EA156}" type="presParOf" srcId="{4898A10F-B07E-446B-AD82-746B49475995}" destId="{FA74BC98-F06B-46D9-9FAF-6CA0BC662356}" srcOrd="2" destOrd="0" presId="urn:microsoft.com/office/officeart/2005/8/layout/vList3"/>
    <dgm:cxn modelId="{E5C3B48F-5BB4-47AB-A132-0E9179F4CCF2}" type="presParOf" srcId="{FA74BC98-F06B-46D9-9FAF-6CA0BC662356}" destId="{9E7D2EC3-9FF6-43AC-8BBA-925902C57CAE}" srcOrd="0" destOrd="0" presId="urn:microsoft.com/office/officeart/2005/8/layout/vList3"/>
    <dgm:cxn modelId="{2F506423-60DF-4053-A37A-6F5C85583FE9}" type="presParOf" srcId="{FA74BC98-F06B-46D9-9FAF-6CA0BC662356}" destId="{FF2F8E4F-A487-4B16-802A-A7532324D16B}" srcOrd="1" destOrd="0" presId="urn:microsoft.com/office/officeart/2005/8/layout/vList3"/>
    <dgm:cxn modelId="{50F38B19-802D-4CB2-9780-12D15CC8AAAE}" type="presParOf" srcId="{4898A10F-B07E-446B-AD82-746B49475995}" destId="{B8E192FF-9D53-43FA-BE87-083F62E819BB}" srcOrd="3" destOrd="0" presId="urn:microsoft.com/office/officeart/2005/8/layout/vList3"/>
    <dgm:cxn modelId="{C25D423E-9DD9-4C67-930B-2456B302114A}" type="presParOf" srcId="{4898A10F-B07E-446B-AD82-746B49475995}" destId="{2C5053CC-84D4-4BC7-BF07-AEA0E326608E}" srcOrd="4" destOrd="0" presId="urn:microsoft.com/office/officeart/2005/8/layout/vList3"/>
    <dgm:cxn modelId="{9B26D068-FA4A-4779-AFA1-EBE1B34FDED2}" type="presParOf" srcId="{2C5053CC-84D4-4BC7-BF07-AEA0E326608E}" destId="{E01E303B-8570-454C-9651-E898ECFE99F5}" srcOrd="0" destOrd="0" presId="urn:microsoft.com/office/officeart/2005/8/layout/vList3"/>
    <dgm:cxn modelId="{00102101-7300-4AA6-8A8F-8DF70DC158BE}" type="presParOf" srcId="{2C5053CC-84D4-4BC7-BF07-AEA0E326608E}" destId="{F74513AD-6318-4134-8F4D-D4B8D2F99ACD}" srcOrd="1" destOrd="0" presId="urn:microsoft.com/office/officeart/2005/8/layout/vList3"/>
    <dgm:cxn modelId="{BB7A35B1-C0E4-4B5F-9B71-44DABDEC8DF0}" type="presParOf" srcId="{4898A10F-B07E-446B-AD82-746B49475995}" destId="{7830E37F-E54C-407C-9B42-109E2643DEFB}" srcOrd="5" destOrd="0" presId="urn:microsoft.com/office/officeart/2005/8/layout/vList3"/>
    <dgm:cxn modelId="{3E020D72-1567-4641-8C01-0F4167D19A44}" type="presParOf" srcId="{4898A10F-B07E-446B-AD82-746B49475995}" destId="{AFD950BA-C2BF-43D2-BB43-DCA76E8B5EF7}" srcOrd="6" destOrd="0" presId="urn:microsoft.com/office/officeart/2005/8/layout/vList3"/>
    <dgm:cxn modelId="{223E21BF-F7E9-43C5-9A0E-44168054B4AA}" type="presParOf" srcId="{AFD950BA-C2BF-43D2-BB43-DCA76E8B5EF7}" destId="{0330F731-C9FC-4316-BD46-3792EEAFB69E}" srcOrd="0" destOrd="0" presId="urn:microsoft.com/office/officeart/2005/8/layout/vList3"/>
    <dgm:cxn modelId="{A6272E42-BA34-44B4-9BFE-03582557F045}" type="presParOf" srcId="{AFD950BA-C2BF-43D2-BB43-DCA76E8B5EF7}" destId="{34A006CF-E959-47A5-A71F-49FC71FE551A}" srcOrd="1" destOrd="0" presId="urn:microsoft.com/office/officeart/2005/8/layout/vList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40144D-427E-43A3-822F-986BB98B1A72}">
      <dsp:nvSpPr>
        <dsp:cNvPr id="0" name=""/>
        <dsp:cNvSpPr/>
      </dsp:nvSpPr>
      <dsp:spPr>
        <a:xfrm>
          <a:off x="3829485" y="1669245"/>
          <a:ext cx="1126004" cy="112600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Transaction</a:t>
          </a:r>
          <a:endParaRPr lang="en-GB" sz="1000" kern="1200" dirty="0">
            <a:solidFill>
              <a:schemeClr val="tx1"/>
            </a:solidFill>
          </a:endParaRPr>
        </a:p>
      </dsp:txBody>
      <dsp:txXfrm>
        <a:off x="3994384" y="1834144"/>
        <a:ext cx="796206" cy="796206"/>
      </dsp:txXfrm>
    </dsp:sp>
    <dsp:sp modelId="{87390242-19F9-4D93-A5D1-23C77322BC99}">
      <dsp:nvSpPr>
        <dsp:cNvPr id="0" name=""/>
        <dsp:cNvSpPr/>
      </dsp:nvSpPr>
      <dsp:spPr>
        <a:xfrm rot="16200000">
          <a:off x="4219583" y="1161376"/>
          <a:ext cx="345809" cy="3828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4271455" y="1289816"/>
        <a:ext cx="242066" cy="229705"/>
      </dsp:txXfrm>
    </dsp:sp>
    <dsp:sp modelId="{5BDF05CE-FFCD-4519-AB7B-78F4D42B3ECE}">
      <dsp:nvSpPr>
        <dsp:cNvPr id="0" name=""/>
        <dsp:cNvSpPr/>
      </dsp:nvSpPr>
      <dsp:spPr>
        <a:xfrm>
          <a:off x="3885786" y="3371"/>
          <a:ext cx="1013403" cy="101340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Source account</a:t>
          </a:r>
          <a:endParaRPr lang="en-GB" sz="900" kern="1200" dirty="0">
            <a:solidFill>
              <a:schemeClr val="tx1"/>
            </a:solidFill>
          </a:endParaRPr>
        </a:p>
      </dsp:txBody>
      <dsp:txXfrm>
        <a:off x="4034195" y="151780"/>
        <a:ext cx="716585" cy="716585"/>
      </dsp:txXfrm>
    </dsp:sp>
    <dsp:sp modelId="{D8516AD0-E8C2-4D6A-B8EB-9346C2E1F0A7}">
      <dsp:nvSpPr>
        <dsp:cNvPr id="0" name=""/>
        <dsp:cNvSpPr/>
      </dsp:nvSpPr>
      <dsp:spPr>
        <a:xfrm rot="18900000">
          <a:off x="4841448" y="1418961"/>
          <a:ext cx="345809" cy="3828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4856641" y="1532208"/>
        <a:ext cx="242066" cy="229705"/>
      </dsp:txXfrm>
    </dsp:sp>
    <dsp:sp modelId="{32DE15B9-853B-410C-8031-DD383584BC5B}">
      <dsp:nvSpPr>
        <dsp:cNvPr id="0" name=""/>
        <dsp:cNvSpPr/>
      </dsp:nvSpPr>
      <dsp:spPr>
        <a:xfrm>
          <a:off x="5103547" y="507784"/>
          <a:ext cx="1013403" cy="101340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b="0" kern="1200" dirty="0">
              <a:solidFill>
                <a:schemeClr val="tx1"/>
              </a:solidFill>
            </a:rPr>
            <a:t>Destination account</a:t>
          </a:r>
        </a:p>
      </dsp:txBody>
      <dsp:txXfrm>
        <a:off x="5251956" y="656193"/>
        <a:ext cx="716585" cy="716585"/>
      </dsp:txXfrm>
    </dsp:sp>
    <dsp:sp modelId="{35D47FDF-267B-45D5-81BB-FE5747923BA8}">
      <dsp:nvSpPr>
        <dsp:cNvPr id="0" name=""/>
        <dsp:cNvSpPr/>
      </dsp:nvSpPr>
      <dsp:spPr>
        <a:xfrm>
          <a:off x="5099033" y="2040827"/>
          <a:ext cx="345809" cy="3828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5099033" y="2117395"/>
        <a:ext cx="242066" cy="229705"/>
      </dsp:txXfrm>
    </dsp:sp>
    <dsp:sp modelId="{80BD1500-2356-4F51-BA5B-1D2E1499746E}">
      <dsp:nvSpPr>
        <dsp:cNvPr id="0" name=""/>
        <dsp:cNvSpPr/>
      </dsp:nvSpPr>
      <dsp:spPr>
        <a:xfrm>
          <a:off x="5607961" y="1725546"/>
          <a:ext cx="1013403" cy="101340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b="0" kern="1200" dirty="0">
              <a:solidFill>
                <a:schemeClr val="tx1"/>
              </a:solidFill>
            </a:rPr>
            <a:t>Amount of money</a:t>
          </a:r>
        </a:p>
      </dsp:txBody>
      <dsp:txXfrm>
        <a:off x="5756370" y="1873955"/>
        <a:ext cx="716585" cy="716585"/>
      </dsp:txXfrm>
    </dsp:sp>
    <dsp:sp modelId="{E75D74F7-F34B-4EE7-8FF1-339056C75EE5}">
      <dsp:nvSpPr>
        <dsp:cNvPr id="0" name=""/>
        <dsp:cNvSpPr/>
      </dsp:nvSpPr>
      <dsp:spPr>
        <a:xfrm rot="2700000">
          <a:off x="4841448" y="2662692"/>
          <a:ext cx="345809" cy="3828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4856641" y="2702581"/>
        <a:ext cx="242066" cy="229705"/>
      </dsp:txXfrm>
    </dsp:sp>
    <dsp:sp modelId="{76BC3ECD-70B5-47AB-9561-581562E62A03}">
      <dsp:nvSpPr>
        <dsp:cNvPr id="0" name=""/>
        <dsp:cNvSpPr/>
      </dsp:nvSpPr>
      <dsp:spPr>
        <a:xfrm>
          <a:off x="5103547" y="2943307"/>
          <a:ext cx="1013403" cy="101340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Currency</a:t>
          </a:r>
          <a:endParaRPr lang="en-GB" sz="900" kern="1200" dirty="0">
            <a:solidFill>
              <a:schemeClr val="tx1"/>
            </a:solidFill>
          </a:endParaRPr>
        </a:p>
      </dsp:txBody>
      <dsp:txXfrm>
        <a:off x="5251956" y="3091716"/>
        <a:ext cx="716585" cy="716585"/>
      </dsp:txXfrm>
    </dsp:sp>
    <dsp:sp modelId="{AC4738C9-68F0-4DA1-AF5C-8A499DFD0B42}">
      <dsp:nvSpPr>
        <dsp:cNvPr id="0" name=""/>
        <dsp:cNvSpPr/>
      </dsp:nvSpPr>
      <dsp:spPr>
        <a:xfrm rot="5400000">
          <a:off x="4219583" y="2920277"/>
          <a:ext cx="345809" cy="3828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4271455" y="2944974"/>
        <a:ext cx="242066" cy="229705"/>
      </dsp:txXfrm>
    </dsp:sp>
    <dsp:sp modelId="{3FC09F94-8FA7-4165-A244-8F3A3E67ADAA}">
      <dsp:nvSpPr>
        <dsp:cNvPr id="0" name=""/>
        <dsp:cNvSpPr/>
      </dsp:nvSpPr>
      <dsp:spPr>
        <a:xfrm>
          <a:off x="3885786" y="3447721"/>
          <a:ext cx="1013403" cy="101340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Payee</a:t>
          </a:r>
          <a:endParaRPr lang="en-GB" sz="900" kern="1200" dirty="0">
            <a:solidFill>
              <a:schemeClr val="tx1"/>
            </a:solidFill>
          </a:endParaRPr>
        </a:p>
      </dsp:txBody>
      <dsp:txXfrm>
        <a:off x="4034195" y="3596130"/>
        <a:ext cx="716585" cy="716585"/>
      </dsp:txXfrm>
    </dsp:sp>
    <dsp:sp modelId="{60DEBC01-FD0B-45AA-AF32-DB6D5D651313}">
      <dsp:nvSpPr>
        <dsp:cNvPr id="0" name=""/>
        <dsp:cNvSpPr/>
      </dsp:nvSpPr>
      <dsp:spPr>
        <a:xfrm rot="8100000">
          <a:off x="3597717" y="2662692"/>
          <a:ext cx="345809" cy="3828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10800000">
        <a:off x="3686267" y="2702581"/>
        <a:ext cx="242066" cy="229705"/>
      </dsp:txXfrm>
    </dsp:sp>
    <dsp:sp modelId="{4CFC8263-0F87-43D2-B6F8-04F5CCB2F805}">
      <dsp:nvSpPr>
        <dsp:cNvPr id="0" name=""/>
        <dsp:cNvSpPr/>
      </dsp:nvSpPr>
      <dsp:spPr>
        <a:xfrm>
          <a:off x="2668024" y="2943307"/>
          <a:ext cx="1013403" cy="101340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Recipient</a:t>
          </a:r>
        </a:p>
      </dsp:txBody>
      <dsp:txXfrm>
        <a:off x="2816433" y="3091716"/>
        <a:ext cx="716585" cy="716585"/>
      </dsp:txXfrm>
    </dsp:sp>
    <dsp:sp modelId="{58AB3F08-D774-4F31-85CA-49C4E4829C19}">
      <dsp:nvSpPr>
        <dsp:cNvPr id="0" name=""/>
        <dsp:cNvSpPr/>
      </dsp:nvSpPr>
      <dsp:spPr>
        <a:xfrm rot="10800000">
          <a:off x="3340132" y="2040827"/>
          <a:ext cx="345809" cy="3828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10800000">
        <a:off x="3443875" y="2117395"/>
        <a:ext cx="242066" cy="229705"/>
      </dsp:txXfrm>
    </dsp:sp>
    <dsp:sp modelId="{033CF5EA-183B-4521-91E8-0ADB83CF7EC4}">
      <dsp:nvSpPr>
        <dsp:cNvPr id="0" name=""/>
        <dsp:cNvSpPr/>
      </dsp:nvSpPr>
      <dsp:spPr>
        <a:xfrm>
          <a:off x="2163611" y="1725546"/>
          <a:ext cx="1013403" cy="101340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Title and description</a:t>
          </a:r>
        </a:p>
      </dsp:txBody>
      <dsp:txXfrm>
        <a:off x="2312020" y="1873955"/>
        <a:ext cx="716585" cy="716585"/>
      </dsp:txXfrm>
    </dsp:sp>
    <dsp:sp modelId="{0DD50384-2A13-4292-AA98-7C28EF88ED6D}">
      <dsp:nvSpPr>
        <dsp:cNvPr id="0" name=""/>
        <dsp:cNvSpPr/>
      </dsp:nvSpPr>
      <dsp:spPr>
        <a:xfrm rot="13500000">
          <a:off x="3597717" y="1418961"/>
          <a:ext cx="345809" cy="3828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10800000">
        <a:off x="3686267" y="1532208"/>
        <a:ext cx="242066" cy="229705"/>
      </dsp:txXfrm>
    </dsp:sp>
    <dsp:sp modelId="{8C859957-6EC2-4EF9-98BF-DDBC7E5D9578}">
      <dsp:nvSpPr>
        <dsp:cNvPr id="0" name=""/>
        <dsp:cNvSpPr/>
      </dsp:nvSpPr>
      <dsp:spPr>
        <a:xfrm>
          <a:off x="2668024" y="507784"/>
          <a:ext cx="1013403" cy="101340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b="0" kern="1200" dirty="0">
              <a:solidFill>
                <a:schemeClr val="tx1"/>
              </a:solidFill>
            </a:rPr>
            <a:t>Transfer type</a:t>
          </a:r>
        </a:p>
      </dsp:txBody>
      <dsp:txXfrm>
        <a:off x="2816433" y="656193"/>
        <a:ext cx="716585" cy="7165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40144D-427E-43A3-822F-986BB98B1A72}">
      <dsp:nvSpPr>
        <dsp:cNvPr id="0" name=""/>
        <dsp:cNvSpPr/>
      </dsp:nvSpPr>
      <dsp:spPr>
        <a:xfrm>
          <a:off x="3782178" y="1913422"/>
          <a:ext cx="1364635" cy="136463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Additional data</a:t>
          </a:r>
          <a:endParaRPr lang="en-GB" sz="1400" kern="1200" dirty="0">
            <a:solidFill>
              <a:schemeClr val="tx1"/>
            </a:solidFill>
          </a:endParaRPr>
        </a:p>
      </dsp:txBody>
      <dsp:txXfrm>
        <a:off x="3982024" y="2113268"/>
        <a:ext cx="964943" cy="964943"/>
      </dsp:txXfrm>
    </dsp:sp>
    <dsp:sp modelId="{87390242-19F9-4D93-A5D1-23C77322BC99}">
      <dsp:nvSpPr>
        <dsp:cNvPr id="0" name=""/>
        <dsp:cNvSpPr/>
      </dsp:nvSpPr>
      <dsp:spPr>
        <a:xfrm rot="16200000">
          <a:off x="4319686" y="1416405"/>
          <a:ext cx="289619" cy="463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363129" y="1552643"/>
        <a:ext cx="202733" cy="278386"/>
      </dsp:txXfrm>
    </dsp:sp>
    <dsp:sp modelId="{5BDF05CE-FFCD-4519-AB7B-78F4D42B3ECE}">
      <dsp:nvSpPr>
        <dsp:cNvPr id="0" name=""/>
        <dsp:cNvSpPr/>
      </dsp:nvSpPr>
      <dsp:spPr>
        <a:xfrm>
          <a:off x="3782178" y="2334"/>
          <a:ext cx="1364635" cy="136463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Status of the login attempt (success, failure) </a:t>
          </a:r>
          <a:endParaRPr lang="en-GB" sz="1100" kern="1200" dirty="0">
            <a:solidFill>
              <a:schemeClr val="tx1"/>
            </a:solidFill>
          </a:endParaRPr>
        </a:p>
      </dsp:txBody>
      <dsp:txXfrm>
        <a:off x="3982024" y="202180"/>
        <a:ext cx="964943" cy="964943"/>
      </dsp:txXfrm>
    </dsp:sp>
    <dsp:sp modelId="{D8516AD0-E8C2-4D6A-B8EB-9346C2E1F0A7}">
      <dsp:nvSpPr>
        <dsp:cNvPr id="0" name=""/>
        <dsp:cNvSpPr/>
      </dsp:nvSpPr>
      <dsp:spPr>
        <a:xfrm rot="20520000">
          <a:off x="5220666" y="2071006"/>
          <a:ext cx="289619" cy="463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5222792" y="2177226"/>
        <a:ext cx="202733" cy="278386"/>
      </dsp:txXfrm>
    </dsp:sp>
    <dsp:sp modelId="{32DE15B9-853B-410C-8031-DD383584BC5B}">
      <dsp:nvSpPr>
        <dsp:cNvPr id="0" name=""/>
        <dsp:cNvSpPr/>
      </dsp:nvSpPr>
      <dsp:spPr>
        <a:xfrm>
          <a:off x="5599730" y="1322864"/>
          <a:ext cx="1364635" cy="136463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solidFill>
                <a:schemeClr val="tx1"/>
              </a:solidFill>
            </a:rPr>
            <a:t>HTTP session data</a:t>
          </a:r>
        </a:p>
      </dsp:txBody>
      <dsp:txXfrm>
        <a:off x="5799576" y="1522710"/>
        <a:ext cx="964943" cy="964943"/>
      </dsp:txXfrm>
    </dsp:sp>
    <dsp:sp modelId="{E75D74F7-F34B-4EE7-8FF1-339056C75EE5}">
      <dsp:nvSpPr>
        <dsp:cNvPr id="0" name=""/>
        <dsp:cNvSpPr/>
      </dsp:nvSpPr>
      <dsp:spPr>
        <a:xfrm rot="3240000">
          <a:off x="4876522" y="3130172"/>
          <a:ext cx="289619" cy="463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894430" y="3187821"/>
        <a:ext cx="202733" cy="278386"/>
      </dsp:txXfrm>
    </dsp:sp>
    <dsp:sp modelId="{76BC3ECD-70B5-47AB-9561-581562E62A03}">
      <dsp:nvSpPr>
        <dsp:cNvPr id="0" name=""/>
        <dsp:cNvSpPr/>
      </dsp:nvSpPr>
      <dsp:spPr>
        <a:xfrm>
          <a:off x="4905487" y="3459525"/>
          <a:ext cx="1364635" cy="136463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Headers: User-Agent, Accepted-Languages, Accept-Encoding </a:t>
          </a:r>
          <a:endParaRPr lang="en-GB" sz="1100" kern="1200" dirty="0">
            <a:solidFill>
              <a:schemeClr val="tx1"/>
            </a:solidFill>
          </a:endParaRPr>
        </a:p>
      </dsp:txBody>
      <dsp:txXfrm>
        <a:off x="5105333" y="3659371"/>
        <a:ext cx="964943" cy="964943"/>
      </dsp:txXfrm>
    </dsp:sp>
    <dsp:sp modelId="{AC4738C9-68F0-4DA1-AF5C-8A499DFD0B42}">
      <dsp:nvSpPr>
        <dsp:cNvPr id="0" name=""/>
        <dsp:cNvSpPr/>
      </dsp:nvSpPr>
      <dsp:spPr>
        <a:xfrm rot="7560000">
          <a:off x="3762849" y="3130172"/>
          <a:ext cx="289619" cy="463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3831827" y="3187821"/>
        <a:ext cx="202733" cy="278386"/>
      </dsp:txXfrm>
    </dsp:sp>
    <dsp:sp modelId="{3FC09F94-8FA7-4165-A244-8F3A3E67ADAA}">
      <dsp:nvSpPr>
        <dsp:cNvPr id="0" name=""/>
        <dsp:cNvSpPr/>
      </dsp:nvSpPr>
      <dsp:spPr>
        <a:xfrm>
          <a:off x="2658868" y="3459525"/>
          <a:ext cx="1364635" cy="136463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IP address of the far end (user) </a:t>
          </a:r>
          <a:endParaRPr lang="en-GB" sz="1100" kern="1200" dirty="0">
            <a:solidFill>
              <a:schemeClr val="tx1"/>
            </a:solidFill>
          </a:endParaRPr>
        </a:p>
      </dsp:txBody>
      <dsp:txXfrm>
        <a:off x="2858714" y="3659371"/>
        <a:ext cx="964943" cy="964943"/>
      </dsp:txXfrm>
    </dsp:sp>
    <dsp:sp modelId="{58AB3F08-D774-4F31-85CA-49C4E4829C19}">
      <dsp:nvSpPr>
        <dsp:cNvPr id="0" name=""/>
        <dsp:cNvSpPr/>
      </dsp:nvSpPr>
      <dsp:spPr>
        <a:xfrm rot="11880000">
          <a:off x="3418705" y="2071006"/>
          <a:ext cx="289619" cy="4639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3503465" y="2177226"/>
        <a:ext cx="202733" cy="278386"/>
      </dsp:txXfrm>
    </dsp:sp>
    <dsp:sp modelId="{033CF5EA-183B-4521-91E8-0ADB83CF7EC4}">
      <dsp:nvSpPr>
        <dsp:cNvPr id="0" name=""/>
        <dsp:cNvSpPr/>
      </dsp:nvSpPr>
      <dsp:spPr>
        <a:xfrm>
          <a:off x="1964625" y="1322864"/>
          <a:ext cx="1364635" cy="136463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solidFill>
                <a:schemeClr val="tx1"/>
              </a:solidFill>
            </a:rPr>
            <a:t>Cookies </a:t>
          </a:r>
        </a:p>
      </dsp:txBody>
      <dsp:txXfrm>
        <a:off x="2164471" y="1522710"/>
        <a:ext cx="964943" cy="9649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78CBC-2DA0-4853-81BB-D82082422F4D}">
      <dsp:nvSpPr>
        <dsp:cNvPr id="0" name=""/>
        <dsp:cNvSpPr/>
      </dsp:nvSpPr>
      <dsp:spPr>
        <a:xfrm rot="10800000">
          <a:off x="1539894" y="1820"/>
          <a:ext cx="5310998" cy="808648"/>
        </a:xfrm>
        <a:prstGeom prst="homePlat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592" tIns="45720" rIns="85344"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t>The Volatility Framework:</a:t>
          </a:r>
          <a:endParaRPr lang="en-GB" sz="1200" kern="1200" dirty="0"/>
        </a:p>
      </dsp:txBody>
      <dsp:txXfrm rot="10800000">
        <a:off x="1742056" y="1820"/>
        <a:ext cx="5108836" cy="808648"/>
      </dsp:txXfrm>
    </dsp:sp>
    <dsp:sp modelId="{FD30983B-0B4D-44A8-95EF-59F8A38327FB}">
      <dsp:nvSpPr>
        <dsp:cNvPr id="0" name=""/>
        <dsp:cNvSpPr/>
      </dsp:nvSpPr>
      <dsp:spPr>
        <a:xfrm>
          <a:off x="1135570" y="1820"/>
          <a:ext cx="808648" cy="808648"/>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2F8E4F-A487-4B16-802A-A7532324D16B}">
      <dsp:nvSpPr>
        <dsp:cNvPr id="0" name=""/>
        <dsp:cNvSpPr/>
      </dsp:nvSpPr>
      <dsp:spPr>
        <a:xfrm rot="10800000">
          <a:off x="1539894" y="1051857"/>
          <a:ext cx="5310998" cy="808648"/>
        </a:xfrm>
        <a:prstGeom prst="homePlat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592" tIns="45720" rIns="85344" bIns="45720" numCol="1" spcCol="1270" anchor="ctr" anchorCtr="0">
          <a:noAutofit/>
        </a:bodyPr>
        <a:lstStyle/>
        <a:p>
          <a:pPr marL="0" lvl="0" indent="0" algn="ctr" defTabSz="533400" rtl="0">
            <a:lnSpc>
              <a:spcPct val="90000"/>
            </a:lnSpc>
            <a:spcBef>
              <a:spcPct val="0"/>
            </a:spcBef>
            <a:spcAft>
              <a:spcPct val="35000"/>
            </a:spcAft>
            <a:buNone/>
          </a:pPr>
          <a:r>
            <a:rPr lang="en-US" sz="1200" kern="1200"/>
            <a:t>Completely open collection of tools, implemented in Python under the GNU General Public License, for the extraction of digital artifacts from volatile memory (RAM) samples. </a:t>
          </a:r>
          <a:endParaRPr lang="en-GB" sz="1200" kern="1200"/>
        </a:p>
      </dsp:txBody>
      <dsp:txXfrm rot="10800000">
        <a:off x="1742056" y="1051857"/>
        <a:ext cx="5108836" cy="808648"/>
      </dsp:txXfrm>
    </dsp:sp>
    <dsp:sp modelId="{9E7D2EC3-9FF6-43AC-8BBA-925902C57CAE}">
      <dsp:nvSpPr>
        <dsp:cNvPr id="0" name=""/>
        <dsp:cNvSpPr/>
      </dsp:nvSpPr>
      <dsp:spPr>
        <a:xfrm>
          <a:off x="1135570" y="1051857"/>
          <a:ext cx="808648" cy="808648"/>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4513AD-6318-4134-8F4D-D4B8D2F99ACD}">
      <dsp:nvSpPr>
        <dsp:cNvPr id="0" name=""/>
        <dsp:cNvSpPr/>
      </dsp:nvSpPr>
      <dsp:spPr>
        <a:xfrm rot="10800000">
          <a:off x="1539894" y="2101893"/>
          <a:ext cx="5310998" cy="808648"/>
        </a:xfrm>
        <a:prstGeom prst="homePlat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592" tIns="45720" rIns="85344" bIns="45720" numCol="1" spcCol="1270" anchor="ctr" anchorCtr="0">
          <a:noAutofit/>
        </a:bodyPr>
        <a:lstStyle/>
        <a:p>
          <a:pPr marL="0" lvl="0" indent="0" algn="ctr" defTabSz="533400" rtl="0">
            <a:lnSpc>
              <a:spcPct val="90000"/>
            </a:lnSpc>
            <a:spcBef>
              <a:spcPct val="0"/>
            </a:spcBef>
            <a:spcAft>
              <a:spcPct val="35000"/>
            </a:spcAft>
            <a:buNone/>
          </a:pPr>
          <a:r>
            <a:rPr lang="en-US" sz="1200" kern="1200"/>
            <a:t>The extraction techniques are performed completely independent of the system being investigated but offer unprecedented visibility into the runtime state of the system. </a:t>
          </a:r>
          <a:endParaRPr lang="en-GB" sz="1200" kern="1200"/>
        </a:p>
      </dsp:txBody>
      <dsp:txXfrm rot="10800000">
        <a:off x="1742056" y="2101893"/>
        <a:ext cx="5108836" cy="808648"/>
      </dsp:txXfrm>
    </dsp:sp>
    <dsp:sp modelId="{E01E303B-8570-454C-9651-E898ECFE99F5}">
      <dsp:nvSpPr>
        <dsp:cNvPr id="0" name=""/>
        <dsp:cNvSpPr/>
      </dsp:nvSpPr>
      <dsp:spPr>
        <a:xfrm>
          <a:off x="1135570" y="2101893"/>
          <a:ext cx="808648" cy="808648"/>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A006CF-E959-47A5-A71F-49FC71FE551A}">
      <dsp:nvSpPr>
        <dsp:cNvPr id="0" name=""/>
        <dsp:cNvSpPr/>
      </dsp:nvSpPr>
      <dsp:spPr>
        <a:xfrm rot="10800000">
          <a:off x="1539894" y="3151930"/>
          <a:ext cx="5310998" cy="808648"/>
        </a:xfrm>
        <a:prstGeom prst="homePlat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592" tIns="45720" rIns="85344" bIns="45720" numCol="1" spcCol="1270" anchor="ctr" anchorCtr="0">
          <a:noAutofit/>
        </a:bodyPr>
        <a:lstStyle/>
        <a:p>
          <a:pPr marL="0" lvl="0" indent="0" algn="ctr" defTabSz="533400" rtl="0">
            <a:lnSpc>
              <a:spcPct val="90000"/>
            </a:lnSpc>
            <a:spcBef>
              <a:spcPct val="0"/>
            </a:spcBef>
            <a:spcAft>
              <a:spcPct val="35000"/>
            </a:spcAft>
            <a:buNone/>
          </a:pPr>
          <a:r>
            <a:rPr lang="en-US" sz="1200" kern="1200"/>
            <a:t>The framework is intended to introduce people to the techniques and complexities associated with extracting digital artifacts from volatile memory samples and provide a platform for further work into this exciting area of research. </a:t>
          </a:r>
          <a:endParaRPr lang="en-GB" sz="1200" kern="1200"/>
        </a:p>
      </dsp:txBody>
      <dsp:txXfrm rot="10800000">
        <a:off x="1742056" y="3151930"/>
        <a:ext cx="5108836" cy="808648"/>
      </dsp:txXfrm>
    </dsp:sp>
    <dsp:sp modelId="{0330F731-C9FC-4316-BD46-3792EEAFB69E}">
      <dsp:nvSpPr>
        <dsp:cNvPr id="0" name=""/>
        <dsp:cNvSpPr/>
      </dsp:nvSpPr>
      <dsp:spPr>
        <a:xfrm>
          <a:off x="1135570" y="3151930"/>
          <a:ext cx="808648" cy="808648"/>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2" y="0"/>
            <a:ext cx="2948940" cy="497524"/>
          </a:xfrm>
          <a:prstGeom prst="rect">
            <a:avLst/>
          </a:prstGeom>
          <a:noFill/>
          <a:ln w="9525">
            <a:noFill/>
            <a:miter lim="800000"/>
            <a:headEnd/>
            <a:tailEnd/>
          </a:ln>
          <a:effectLst/>
        </p:spPr>
        <p:txBody>
          <a:bodyPr vert="horz" wrap="square" lIns="91541" tIns="45770" rIns="91541" bIns="45770" numCol="1" anchor="t" anchorCtr="0" compatLnSpc="1">
            <a:prstTxWarp prst="textNoShape">
              <a:avLst/>
            </a:prstTxWarp>
          </a:bodyPr>
          <a:lstStyle>
            <a:lvl1pPr>
              <a:defRPr sz="1200">
                <a:latin typeface="Times New Roman" pitchFamily="1" charset="0"/>
                <a:ea typeface="+mn-ea"/>
                <a:cs typeface="+mn-cs"/>
              </a:defRPr>
            </a:lvl1pPr>
          </a:lstStyle>
          <a:p>
            <a:pPr>
              <a:defRPr/>
            </a:pPr>
            <a:endParaRPr lang="en-GB" dirty="0"/>
          </a:p>
        </p:txBody>
      </p:sp>
      <p:sp>
        <p:nvSpPr>
          <p:cNvPr id="55299" name="Rectangle 3"/>
          <p:cNvSpPr>
            <a:spLocks noGrp="1" noChangeArrowheads="1"/>
          </p:cNvSpPr>
          <p:nvPr>
            <p:ph type="dt" sz="quarter" idx="1"/>
          </p:nvPr>
        </p:nvSpPr>
        <p:spPr bwMode="auto">
          <a:xfrm>
            <a:off x="3856673" y="0"/>
            <a:ext cx="2948940" cy="497524"/>
          </a:xfrm>
          <a:prstGeom prst="rect">
            <a:avLst/>
          </a:prstGeom>
          <a:noFill/>
          <a:ln w="9525">
            <a:noFill/>
            <a:miter lim="800000"/>
            <a:headEnd/>
            <a:tailEnd/>
          </a:ln>
          <a:effectLst/>
        </p:spPr>
        <p:txBody>
          <a:bodyPr vert="horz" wrap="square" lIns="91541" tIns="45770" rIns="91541" bIns="45770" numCol="1" anchor="t" anchorCtr="0" compatLnSpc="1">
            <a:prstTxWarp prst="textNoShape">
              <a:avLst/>
            </a:prstTxWarp>
          </a:bodyPr>
          <a:lstStyle>
            <a:lvl1pPr algn="r">
              <a:defRPr sz="1200">
                <a:latin typeface="Times New Roman" pitchFamily="1" charset="0"/>
                <a:ea typeface="+mn-ea"/>
                <a:cs typeface="+mn-cs"/>
              </a:defRPr>
            </a:lvl1pPr>
          </a:lstStyle>
          <a:p>
            <a:pPr>
              <a:defRPr/>
            </a:pPr>
            <a:endParaRPr lang="en-GB" dirty="0"/>
          </a:p>
        </p:txBody>
      </p:sp>
      <p:sp>
        <p:nvSpPr>
          <p:cNvPr id="55300" name="Rectangle 4"/>
          <p:cNvSpPr>
            <a:spLocks noGrp="1" noChangeArrowheads="1"/>
          </p:cNvSpPr>
          <p:nvPr>
            <p:ph type="ftr" sz="quarter" idx="2"/>
          </p:nvPr>
        </p:nvSpPr>
        <p:spPr bwMode="auto">
          <a:xfrm>
            <a:off x="2" y="9441814"/>
            <a:ext cx="2948940" cy="497524"/>
          </a:xfrm>
          <a:prstGeom prst="rect">
            <a:avLst/>
          </a:prstGeom>
          <a:noFill/>
          <a:ln w="9525">
            <a:noFill/>
            <a:miter lim="800000"/>
            <a:headEnd/>
            <a:tailEnd/>
          </a:ln>
          <a:effectLst/>
        </p:spPr>
        <p:txBody>
          <a:bodyPr vert="horz" wrap="square" lIns="91541" tIns="45770" rIns="91541" bIns="45770" numCol="1" anchor="b" anchorCtr="0" compatLnSpc="1">
            <a:prstTxWarp prst="textNoShape">
              <a:avLst/>
            </a:prstTxWarp>
          </a:bodyPr>
          <a:lstStyle>
            <a:lvl1pPr>
              <a:defRPr sz="1200">
                <a:latin typeface="Times New Roman" pitchFamily="1" charset="0"/>
                <a:ea typeface="+mn-ea"/>
                <a:cs typeface="+mn-cs"/>
              </a:defRPr>
            </a:lvl1pPr>
          </a:lstStyle>
          <a:p>
            <a:pPr>
              <a:defRPr/>
            </a:pPr>
            <a:endParaRPr lang="en-GB" dirty="0"/>
          </a:p>
        </p:txBody>
      </p:sp>
      <p:sp>
        <p:nvSpPr>
          <p:cNvPr id="55301" name="Rectangle 5"/>
          <p:cNvSpPr>
            <a:spLocks noGrp="1" noChangeArrowheads="1"/>
          </p:cNvSpPr>
          <p:nvPr>
            <p:ph type="sldNum" sz="quarter" idx="3"/>
          </p:nvPr>
        </p:nvSpPr>
        <p:spPr bwMode="auto">
          <a:xfrm>
            <a:off x="3856673" y="9441814"/>
            <a:ext cx="2948940" cy="497524"/>
          </a:xfrm>
          <a:prstGeom prst="rect">
            <a:avLst/>
          </a:prstGeom>
          <a:noFill/>
          <a:ln w="9525">
            <a:noFill/>
            <a:miter lim="800000"/>
            <a:headEnd/>
            <a:tailEnd/>
          </a:ln>
          <a:effectLst/>
        </p:spPr>
        <p:txBody>
          <a:bodyPr vert="horz" wrap="square" lIns="91541" tIns="45770" rIns="91541" bIns="45770" numCol="1" anchor="t" anchorCtr="0" compatLnSpc="1">
            <a:prstTxWarp prst="textNoShape">
              <a:avLst/>
            </a:prstTxWarp>
          </a:bodyPr>
          <a:lstStyle>
            <a:lvl1pPr algn="r">
              <a:defRPr sz="1200"/>
            </a:lvl1pPr>
          </a:lstStyle>
          <a:p>
            <a:pPr>
              <a:defRPr/>
            </a:pPr>
            <a:r>
              <a:rPr lang="en-GB" dirty="0"/>
              <a:t>Legal - </a:t>
            </a:r>
            <a:fld id="{3A91D349-CDA9-C944-9320-4F11AA2C9F4D}" type="slidenum">
              <a:rPr lang="en-GB"/>
              <a:pPr>
                <a:defRPr/>
              </a:pPr>
              <a:t>‹N°›</a:t>
            </a:fld>
            <a:endParaRPr lang="en-GB" dirty="0"/>
          </a:p>
        </p:txBody>
      </p:sp>
    </p:spTree>
    <p:extLst>
      <p:ext uri="{BB962C8B-B14F-4D97-AF65-F5344CB8AC3E}">
        <p14:creationId xmlns:p14="http://schemas.microsoft.com/office/powerpoint/2010/main" val="38419833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2"/>
            <a:ext cx="2975965" cy="534082"/>
          </a:xfrm>
          <a:prstGeom prst="rect">
            <a:avLst/>
          </a:prstGeom>
          <a:noFill/>
          <a:ln w="9525">
            <a:noFill/>
            <a:miter lim="800000"/>
            <a:headEnd/>
            <a:tailEnd/>
          </a:ln>
          <a:effectLst/>
        </p:spPr>
        <p:txBody>
          <a:bodyPr vert="horz" wrap="square" lIns="91541" tIns="45770" rIns="91541" bIns="45770" numCol="1" anchor="t" anchorCtr="0" compatLnSpc="1">
            <a:prstTxWarp prst="textNoShape">
              <a:avLst/>
            </a:prstTxWarp>
          </a:bodyPr>
          <a:lstStyle>
            <a:lvl1pPr>
              <a:defRPr sz="1200">
                <a:latin typeface="Times New Roman" pitchFamily="1" charset="0"/>
                <a:ea typeface="+mn-ea"/>
                <a:cs typeface="+mn-cs"/>
              </a:defRPr>
            </a:lvl1pPr>
          </a:lstStyle>
          <a:p>
            <a:pPr>
              <a:defRPr/>
            </a:pPr>
            <a:endParaRPr lang="en-GB" dirty="0"/>
          </a:p>
        </p:txBody>
      </p:sp>
      <p:sp>
        <p:nvSpPr>
          <p:cNvPr id="66563" name="Rectangle 3"/>
          <p:cNvSpPr>
            <a:spLocks noGrp="1" noChangeArrowheads="1"/>
          </p:cNvSpPr>
          <p:nvPr>
            <p:ph type="dt" idx="1"/>
          </p:nvPr>
        </p:nvSpPr>
        <p:spPr bwMode="auto">
          <a:xfrm>
            <a:off x="3891647" y="2"/>
            <a:ext cx="2899658" cy="534082"/>
          </a:xfrm>
          <a:prstGeom prst="rect">
            <a:avLst/>
          </a:prstGeom>
          <a:noFill/>
          <a:ln w="9525">
            <a:noFill/>
            <a:miter lim="800000"/>
            <a:headEnd/>
            <a:tailEnd/>
          </a:ln>
          <a:effectLst/>
        </p:spPr>
        <p:txBody>
          <a:bodyPr vert="horz" wrap="square" lIns="91541" tIns="45770" rIns="91541" bIns="45770" numCol="1" anchor="t" anchorCtr="0" compatLnSpc="1">
            <a:prstTxWarp prst="textNoShape">
              <a:avLst/>
            </a:prstTxWarp>
          </a:bodyPr>
          <a:lstStyle>
            <a:lvl1pPr algn="r">
              <a:defRPr sz="1200">
                <a:latin typeface="Times New Roman" pitchFamily="1" charset="0"/>
                <a:ea typeface="+mn-ea"/>
                <a:cs typeface="+mn-cs"/>
              </a:defRPr>
            </a:lvl1pPr>
          </a:lstStyle>
          <a:p>
            <a:pPr>
              <a:defRPr/>
            </a:pPr>
            <a:endParaRPr lang="en-GB" dirty="0"/>
          </a:p>
        </p:txBody>
      </p:sp>
      <p:sp>
        <p:nvSpPr>
          <p:cNvPr id="10244" name="Rectangle 4"/>
          <p:cNvSpPr>
            <a:spLocks noGrp="1" noRot="1" noChangeAspect="1" noChangeArrowheads="1" noTextEdit="1"/>
          </p:cNvSpPr>
          <p:nvPr>
            <p:ph type="sldImg" idx="2"/>
          </p:nvPr>
        </p:nvSpPr>
        <p:spPr bwMode="auto">
          <a:xfrm>
            <a:off x="904875" y="763588"/>
            <a:ext cx="4981575" cy="3736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6565" name="Rectangle 5"/>
          <p:cNvSpPr>
            <a:spLocks noGrp="1" noChangeArrowheads="1"/>
          </p:cNvSpPr>
          <p:nvPr>
            <p:ph type="body" sz="quarter" idx="3"/>
          </p:nvPr>
        </p:nvSpPr>
        <p:spPr bwMode="auto">
          <a:xfrm>
            <a:off x="915682" y="4730445"/>
            <a:ext cx="4959942" cy="4501551"/>
          </a:xfrm>
          <a:prstGeom prst="rect">
            <a:avLst/>
          </a:prstGeom>
          <a:noFill/>
          <a:ln w="9525">
            <a:noFill/>
            <a:miter lim="800000"/>
            <a:headEnd/>
            <a:tailEnd/>
          </a:ln>
          <a:effectLst/>
        </p:spPr>
        <p:txBody>
          <a:bodyPr vert="horz" wrap="square" lIns="91541" tIns="45770" rIns="91541" bIns="4577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6566" name="Rectangle 6"/>
          <p:cNvSpPr>
            <a:spLocks noGrp="1" noChangeArrowheads="1"/>
          </p:cNvSpPr>
          <p:nvPr>
            <p:ph type="ftr" sz="quarter" idx="4"/>
          </p:nvPr>
        </p:nvSpPr>
        <p:spPr bwMode="auto">
          <a:xfrm>
            <a:off x="0" y="9460890"/>
            <a:ext cx="2975965" cy="457785"/>
          </a:xfrm>
          <a:prstGeom prst="rect">
            <a:avLst/>
          </a:prstGeom>
          <a:noFill/>
          <a:ln w="9525">
            <a:noFill/>
            <a:miter lim="800000"/>
            <a:headEnd/>
            <a:tailEnd/>
          </a:ln>
          <a:effectLst/>
        </p:spPr>
        <p:txBody>
          <a:bodyPr vert="horz" wrap="square" lIns="91541" tIns="45770" rIns="91541" bIns="45770" numCol="1" anchor="b" anchorCtr="0" compatLnSpc="1">
            <a:prstTxWarp prst="textNoShape">
              <a:avLst/>
            </a:prstTxWarp>
          </a:bodyPr>
          <a:lstStyle>
            <a:lvl1pPr>
              <a:defRPr sz="1200">
                <a:latin typeface="Times New Roman" pitchFamily="1" charset="0"/>
                <a:ea typeface="+mn-ea"/>
                <a:cs typeface="+mn-cs"/>
              </a:defRPr>
            </a:lvl1pPr>
          </a:lstStyle>
          <a:p>
            <a:pPr>
              <a:defRPr/>
            </a:pPr>
            <a:endParaRPr lang="en-GB" dirty="0"/>
          </a:p>
        </p:txBody>
      </p:sp>
      <p:sp>
        <p:nvSpPr>
          <p:cNvPr id="66567" name="Rectangle 7"/>
          <p:cNvSpPr>
            <a:spLocks noGrp="1" noChangeArrowheads="1"/>
          </p:cNvSpPr>
          <p:nvPr>
            <p:ph type="sldNum" sz="quarter" idx="5"/>
          </p:nvPr>
        </p:nvSpPr>
        <p:spPr bwMode="auto">
          <a:xfrm>
            <a:off x="3891647" y="9460890"/>
            <a:ext cx="2899658" cy="457785"/>
          </a:xfrm>
          <a:prstGeom prst="rect">
            <a:avLst/>
          </a:prstGeom>
          <a:noFill/>
          <a:ln w="9525">
            <a:noFill/>
            <a:miter lim="800000"/>
            <a:headEnd/>
            <a:tailEnd/>
          </a:ln>
          <a:effectLst/>
        </p:spPr>
        <p:txBody>
          <a:bodyPr vert="horz" wrap="square" lIns="91541" tIns="45770" rIns="91541" bIns="45770" numCol="1" anchor="b" anchorCtr="0" compatLnSpc="1">
            <a:prstTxWarp prst="textNoShape">
              <a:avLst/>
            </a:prstTxWarp>
          </a:bodyPr>
          <a:lstStyle>
            <a:lvl1pPr algn="r">
              <a:defRPr sz="1200"/>
            </a:lvl1pPr>
          </a:lstStyle>
          <a:p>
            <a:pPr>
              <a:defRPr/>
            </a:pPr>
            <a:fld id="{0230F07B-ED40-AF42-8CE1-51AD72630507}" type="slidenum">
              <a:rPr lang="en-GB"/>
              <a:pPr>
                <a:defRPr/>
              </a:pPr>
              <a:t>‹N°›</a:t>
            </a:fld>
            <a:endParaRPr lang="en-GB" dirty="0"/>
          </a:p>
        </p:txBody>
      </p:sp>
    </p:spTree>
    <p:extLst>
      <p:ext uri="{BB962C8B-B14F-4D97-AF65-F5344CB8AC3E}">
        <p14:creationId xmlns:p14="http://schemas.microsoft.com/office/powerpoint/2010/main" val="40007395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Times New Roman" pitchFamily="1"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Times New Roman" pitchFamily="1"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Times New Roman" pitchFamily="1"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Times New Roman" pitchFamily="1" charset="0"/>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forensicswiki.org/wiki/ManTech"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www.forensicswiki.org/wiki/Memory_Imaging" TargetMode="External"/><Relationship Id="rId5" Type="http://schemas.openxmlformats.org/officeDocument/2006/relationships/hyperlink" Target="http://www.forensicswiki.org/wiki/Helix" TargetMode="External"/><Relationship Id="rId4" Type="http://schemas.openxmlformats.org/officeDocument/2006/relationships/hyperlink" Target="http://www.forensicswiki.org/wiki/Windows"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code.google.com/p/volatility/wiki/CommandReference23#dlllist" TargetMode="External"/><Relationship Id="rId2" Type="http://schemas.openxmlformats.org/officeDocument/2006/relationships/slide" Target="../slides/slide83.xml"/><Relationship Id="rId1" Type="http://schemas.openxmlformats.org/officeDocument/2006/relationships/notesMaster" Target="../notesMasters/notesMaster1.xml"/><Relationship Id="rId4" Type="http://schemas.openxmlformats.org/officeDocument/2006/relationships/hyperlink" Target="http://code.google.com/p/volatility/issues/detail?id=178"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code.google.com/p/volatility/wiki/CommandReference23#ldrmodules"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code.google.com/p/volatility/wiki/CommandReferenceMal23#malfind" TargetMode="External"/><Relationship Id="rId2" Type="http://schemas.openxmlformats.org/officeDocument/2006/relationships/slide" Target="../slides/slide93.xml"/><Relationship Id="rId1" Type="http://schemas.openxmlformats.org/officeDocument/2006/relationships/notesMaster" Target="../notesMasters/notesMaster1.xml"/><Relationship Id="rId6" Type="http://schemas.openxmlformats.org/officeDocument/2006/relationships/hyperlink" Target="http://code.google.com/p/volatility/wiki/CommandReference23#vaddump" TargetMode="External"/><Relationship Id="rId5" Type="http://schemas.openxmlformats.org/officeDocument/2006/relationships/hyperlink" Target="http://code.google.com/p/volatility/wiki/CommandReference#dlldump" TargetMode="External"/><Relationship Id="rId4" Type="http://schemas.openxmlformats.org/officeDocument/2006/relationships/hyperlink" Target="http://code.google.com/p/volatility/wiki/CommandReference23#volshell"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8" Type="http://schemas.openxmlformats.org/officeDocument/2006/relationships/hyperlink" Target="http://en.wikipedia.org/wiki/Event_(computing)" TargetMode="External"/><Relationship Id="rId13" Type="http://schemas.openxmlformats.org/officeDocument/2006/relationships/hyperlink" Target="http://en.wikipedia.org/wiki/Wallhack" TargetMode="External"/><Relationship Id="rId3" Type="http://schemas.openxmlformats.org/officeDocument/2006/relationships/hyperlink" Target="http://en.wikipedia.org/wiki/Computer_programming" TargetMode="External"/><Relationship Id="rId7" Type="http://schemas.openxmlformats.org/officeDocument/2006/relationships/hyperlink" Target="http://en.wikipedia.org/wiki/Message_passing" TargetMode="External"/><Relationship Id="rId12" Type="http://schemas.openxmlformats.org/officeDocument/2006/relationships/hyperlink" Target="http://en.wikipedia.org/wiki/API" TargetMode="External"/><Relationship Id="rId2" Type="http://schemas.openxmlformats.org/officeDocument/2006/relationships/slide" Target="../slides/slide95.xml"/><Relationship Id="rId1" Type="http://schemas.openxmlformats.org/officeDocument/2006/relationships/notesMaster" Target="../notesMasters/notesMaster1.xml"/><Relationship Id="rId6" Type="http://schemas.openxmlformats.org/officeDocument/2006/relationships/hyperlink" Target="http://en.wikipedia.org/wiki/Subroutine" TargetMode="External"/><Relationship Id="rId11" Type="http://schemas.openxmlformats.org/officeDocument/2006/relationships/hyperlink" Target="http://en.wikipedia.org/wiki/Rootkit" TargetMode="External"/><Relationship Id="rId5" Type="http://schemas.openxmlformats.org/officeDocument/2006/relationships/hyperlink" Target="http://en.wikipedia.org/wiki/Application_software" TargetMode="External"/><Relationship Id="rId10" Type="http://schemas.openxmlformats.org/officeDocument/2006/relationships/hyperlink" Target="http://en.wikipedia.org/wiki/Debugging" TargetMode="External"/><Relationship Id="rId4" Type="http://schemas.openxmlformats.org/officeDocument/2006/relationships/hyperlink" Target="http://en.wikipedia.org/wiki/Operating_system" TargetMode="External"/><Relationship Id="rId9" Type="http://schemas.openxmlformats.org/officeDocument/2006/relationships/hyperlink" Target="http://en.wikipedia.org/wiki/Module"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code.google.com/p/volatility/wiki/CommandReference23#memmap"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MS PGothic" charset="0"/>
                <a:cs typeface="MS PGothic" charset="0"/>
              </a:defRPr>
            </a:lvl1pPr>
            <a:lvl2pPr marL="743767" indent="-286064">
              <a:defRPr sz="2400">
                <a:solidFill>
                  <a:schemeClr val="tx1"/>
                </a:solidFill>
                <a:latin typeface="Times New Roman" charset="0"/>
                <a:ea typeface="MS PGothic" charset="0"/>
                <a:cs typeface="MS PGothic" charset="0"/>
              </a:defRPr>
            </a:lvl2pPr>
            <a:lvl3pPr marL="1144257" indent="-228851">
              <a:defRPr sz="2400">
                <a:solidFill>
                  <a:schemeClr val="tx1"/>
                </a:solidFill>
                <a:latin typeface="Times New Roman" charset="0"/>
                <a:ea typeface="MS PGothic" charset="0"/>
                <a:cs typeface="MS PGothic" charset="0"/>
              </a:defRPr>
            </a:lvl3pPr>
            <a:lvl4pPr marL="1601960" indent="-228851">
              <a:defRPr sz="2400">
                <a:solidFill>
                  <a:schemeClr val="tx1"/>
                </a:solidFill>
                <a:latin typeface="Times New Roman" charset="0"/>
                <a:ea typeface="MS PGothic" charset="0"/>
                <a:cs typeface="MS PGothic" charset="0"/>
              </a:defRPr>
            </a:lvl4pPr>
            <a:lvl5pPr marL="2059663" indent="-228851">
              <a:defRPr sz="2400">
                <a:solidFill>
                  <a:schemeClr val="tx1"/>
                </a:solidFill>
                <a:latin typeface="Times New Roman" charset="0"/>
                <a:ea typeface="MS PGothic" charset="0"/>
                <a:cs typeface="MS PGothic" charset="0"/>
              </a:defRPr>
            </a:lvl5pPr>
            <a:lvl6pPr marL="2517366" indent="-228851" eaLnBrk="0" fontAlgn="base" hangingPunct="0">
              <a:spcBef>
                <a:spcPct val="0"/>
              </a:spcBef>
              <a:spcAft>
                <a:spcPct val="0"/>
              </a:spcAft>
              <a:defRPr sz="2400">
                <a:solidFill>
                  <a:schemeClr val="tx1"/>
                </a:solidFill>
                <a:latin typeface="Times New Roman" charset="0"/>
                <a:ea typeface="MS PGothic" charset="0"/>
                <a:cs typeface="MS PGothic" charset="0"/>
              </a:defRPr>
            </a:lvl6pPr>
            <a:lvl7pPr marL="2975069" indent="-228851" eaLnBrk="0" fontAlgn="base" hangingPunct="0">
              <a:spcBef>
                <a:spcPct val="0"/>
              </a:spcBef>
              <a:spcAft>
                <a:spcPct val="0"/>
              </a:spcAft>
              <a:defRPr sz="2400">
                <a:solidFill>
                  <a:schemeClr val="tx1"/>
                </a:solidFill>
                <a:latin typeface="Times New Roman" charset="0"/>
                <a:ea typeface="MS PGothic" charset="0"/>
                <a:cs typeface="MS PGothic" charset="0"/>
              </a:defRPr>
            </a:lvl7pPr>
            <a:lvl8pPr marL="3432772" indent="-228851" eaLnBrk="0" fontAlgn="base" hangingPunct="0">
              <a:spcBef>
                <a:spcPct val="0"/>
              </a:spcBef>
              <a:spcAft>
                <a:spcPct val="0"/>
              </a:spcAft>
              <a:defRPr sz="2400">
                <a:solidFill>
                  <a:schemeClr val="tx1"/>
                </a:solidFill>
                <a:latin typeface="Times New Roman" charset="0"/>
                <a:ea typeface="MS PGothic" charset="0"/>
                <a:cs typeface="MS PGothic" charset="0"/>
              </a:defRPr>
            </a:lvl8pPr>
            <a:lvl9pPr marL="3890475" indent="-228851" eaLnBrk="0" fontAlgn="base" hangingPunct="0">
              <a:spcBef>
                <a:spcPct val="0"/>
              </a:spcBef>
              <a:spcAft>
                <a:spcPct val="0"/>
              </a:spcAft>
              <a:defRPr sz="2400">
                <a:solidFill>
                  <a:schemeClr val="tx1"/>
                </a:solidFill>
                <a:latin typeface="Times New Roman" charset="0"/>
                <a:ea typeface="MS PGothic" charset="0"/>
                <a:cs typeface="MS PGothic" charset="0"/>
              </a:defRPr>
            </a:lvl9pPr>
          </a:lstStyle>
          <a:p>
            <a:fld id="{1B039C0D-8F67-9B45-9B9B-5D7A5E865FFB}" type="slidenum">
              <a:rPr lang="en-GB" sz="1200"/>
              <a:pPr/>
              <a:t>1</a:t>
            </a:fld>
            <a:endParaRPr lang="en-GB" sz="1200" dirty="0"/>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dirty="0">
              <a:latin typeface="Times New Roman" charset="0"/>
              <a:ea typeface="MS PGothic" charset="0"/>
            </a:endParaRPr>
          </a:p>
        </p:txBody>
      </p:sp>
    </p:spTree>
    <p:extLst>
      <p:ext uri="{BB962C8B-B14F-4D97-AF65-F5344CB8AC3E}">
        <p14:creationId xmlns:p14="http://schemas.microsoft.com/office/powerpoint/2010/main" val="1801904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data include information specific to the electronic banking system such as: </a:t>
            </a:r>
          </a:p>
          <a:p>
            <a:r>
              <a:rPr lang="nn-NO" dirty="0"/>
              <a:t>1. Data </a:t>
            </a:r>
            <a:r>
              <a:rPr lang="nn-NO" dirty="0" err="1"/>
              <a:t>regarding</a:t>
            </a:r>
            <a:r>
              <a:rPr lang="nn-NO" dirty="0"/>
              <a:t> </a:t>
            </a:r>
            <a:r>
              <a:rPr lang="nn-NO" dirty="0" err="1"/>
              <a:t>user</a:t>
            </a:r>
            <a:r>
              <a:rPr lang="nn-NO" dirty="0"/>
              <a:t> </a:t>
            </a:r>
            <a:r>
              <a:rPr lang="nn-NO" dirty="0" err="1"/>
              <a:t>login</a:t>
            </a:r>
            <a:r>
              <a:rPr lang="nn-NO" dirty="0"/>
              <a:t>: </a:t>
            </a:r>
          </a:p>
          <a:p>
            <a:r>
              <a:rPr lang="en-US" dirty="0"/>
              <a:t>a. IP address of the far end (user) </a:t>
            </a:r>
          </a:p>
          <a:p>
            <a:r>
              <a:rPr lang="en-US" dirty="0"/>
              <a:t>b. Status of the login attempt (success, failure) </a:t>
            </a:r>
          </a:p>
          <a:p>
            <a:r>
              <a:rPr lang="en-GB" dirty="0"/>
              <a:t>2. HTTP session data: </a:t>
            </a:r>
          </a:p>
          <a:p>
            <a:r>
              <a:rPr lang="en-US" dirty="0"/>
              <a:t>a. Headers: User-Agent, Accepted-Languages, Accept-Encoding </a:t>
            </a:r>
          </a:p>
          <a:p>
            <a:r>
              <a:rPr lang="en-GB" dirty="0"/>
              <a:t>b. Cookies </a:t>
            </a:r>
          </a:p>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15</a:t>
            </a:fld>
            <a:endParaRPr lang="en-GB" dirty="0"/>
          </a:p>
        </p:txBody>
      </p:sp>
    </p:spTree>
    <p:extLst>
      <p:ext uri="{BB962C8B-B14F-4D97-AF65-F5344CB8AC3E}">
        <p14:creationId xmlns:p14="http://schemas.microsoft.com/office/powerpoint/2010/main" val="3800104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16</a:t>
            </a:fld>
            <a:endParaRPr lang="en-GB" dirty="0"/>
          </a:p>
        </p:txBody>
      </p:sp>
    </p:spTree>
    <p:extLst>
      <p:ext uri="{BB962C8B-B14F-4D97-AF65-F5344CB8AC3E}">
        <p14:creationId xmlns:p14="http://schemas.microsoft.com/office/powerpoint/2010/main" val="130591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24</a:t>
            </a:fld>
            <a:endParaRPr lang="en-GB" dirty="0"/>
          </a:p>
        </p:txBody>
      </p:sp>
    </p:spTree>
    <p:extLst>
      <p:ext uri="{BB962C8B-B14F-4D97-AF65-F5344CB8AC3E}">
        <p14:creationId xmlns:p14="http://schemas.microsoft.com/office/powerpoint/2010/main" val="2568390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1" charset="0"/>
                <a:ea typeface="MS PGothic" pitchFamily="34" charset="-128"/>
                <a:cs typeface="MS PGothic" charset="0"/>
              </a:rPr>
              <a:t>There are two sessions found for this user, but we know only the cookies of these sessions. We have to look through system log to see when the two sessions started. We could look into the tshark.log instead of syslog as both files are extracted from a </a:t>
            </a:r>
            <a:r>
              <a:rPr lang="en-US" sz="1200" b="0" i="0" u="none" strike="noStrike" kern="1200" baseline="0" dirty="0" err="1">
                <a:solidFill>
                  <a:schemeClr val="tx1"/>
                </a:solidFill>
                <a:latin typeface="Times New Roman" pitchFamily="1" charset="0"/>
                <a:ea typeface="MS PGothic" pitchFamily="34" charset="-128"/>
                <a:cs typeface="MS PGothic" charset="0"/>
              </a:rPr>
              <a:t>pcap</a:t>
            </a:r>
            <a:r>
              <a:rPr lang="en-US" sz="1200" b="0" i="0" u="none" strike="noStrike" kern="1200" baseline="0" dirty="0">
                <a:solidFill>
                  <a:schemeClr val="tx1"/>
                </a:solidFill>
                <a:latin typeface="Times New Roman" pitchFamily="1" charset="0"/>
                <a:ea typeface="MS PGothic" pitchFamily="34" charset="-128"/>
                <a:cs typeface="MS PGothic" charset="0"/>
              </a:rPr>
              <a:t>; this one is more readable however: </a:t>
            </a:r>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32</a:t>
            </a:fld>
            <a:endParaRPr lang="en-GB" dirty="0"/>
          </a:p>
        </p:txBody>
      </p:sp>
    </p:spTree>
    <p:extLst>
      <p:ext uri="{BB962C8B-B14F-4D97-AF65-F5344CB8AC3E}">
        <p14:creationId xmlns:p14="http://schemas.microsoft.com/office/powerpoint/2010/main" val="3118890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33</a:t>
            </a:fld>
            <a:endParaRPr lang="en-GB" dirty="0"/>
          </a:p>
        </p:txBody>
      </p:sp>
    </p:spTree>
    <p:extLst>
      <p:ext uri="{BB962C8B-B14F-4D97-AF65-F5344CB8AC3E}">
        <p14:creationId xmlns:p14="http://schemas.microsoft.com/office/powerpoint/2010/main" val="1501085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1" charset="0"/>
                <a:ea typeface="MS PGothic" pitchFamily="34" charset="-128"/>
                <a:cs typeface="MS PGothic" charset="0"/>
              </a:rPr>
              <a:t>customer questioning has ID </a:t>
            </a:r>
            <a:r>
              <a:rPr lang="en-US" sz="1200" b="1" i="0" u="none" strike="noStrike" kern="1200" baseline="0" dirty="0">
                <a:solidFill>
                  <a:schemeClr val="tx1"/>
                </a:solidFill>
                <a:latin typeface="Times New Roman" pitchFamily="1" charset="0"/>
                <a:ea typeface="MS PGothic" pitchFamily="34" charset="-128"/>
                <a:cs typeface="MS PGothic" charset="0"/>
              </a:rPr>
              <a:t>client94777 </a:t>
            </a:r>
            <a:r>
              <a:rPr lang="en-US" sz="1200" b="0" i="0" u="none" strike="noStrike" kern="1200" baseline="0" dirty="0">
                <a:solidFill>
                  <a:schemeClr val="tx1"/>
                </a:solidFill>
                <a:latin typeface="Times New Roman" pitchFamily="1" charset="0"/>
                <a:ea typeface="MS PGothic" pitchFamily="34" charset="-128"/>
                <a:cs typeface="MS PGothic" charset="0"/>
              </a:rPr>
              <a:t>and the compliant was made by him on 21st August at 17:30 of local time. We know that the user had a legitimate session open during the bank call </a:t>
            </a:r>
            <a:r>
              <a:rPr lang="en-US" sz="1200" b="0" i="0" u="none" strike="noStrike" kern="1200" baseline="0" dirty="0" err="1">
                <a:solidFill>
                  <a:schemeClr val="tx1"/>
                </a:solidFill>
                <a:latin typeface="Times New Roman" pitchFamily="1" charset="0"/>
                <a:ea typeface="MS PGothic" pitchFamily="34" charset="-128"/>
                <a:cs typeface="MS PGothic" charset="0"/>
              </a:rPr>
              <a:t>centre</a:t>
            </a:r>
            <a:r>
              <a:rPr lang="en-US" sz="1200" b="0" i="0" u="none" strike="noStrike" kern="1200" baseline="0" dirty="0">
                <a:solidFill>
                  <a:schemeClr val="tx1"/>
                </a:solidFill>
                <a:latin typeface="Times New Roman" pitchFamily="1" charset="0"/>
                <a:ea typeface="MS PGothic" pitchFamily="34" charset="-128"/>
                <a:cs typeface="MS PGothic" charset="0"/>
              </a:rPr>
              <a:t> and the customer claimed to have been online with the banking application for around 15 minutes at that time. </a:t>
            </a:r>
          </a:p>
          <a:p>
            <a:endParaRPr lang="en-US" sz="1200" b="0" i="0" u="none" strike="noStrike" kern="1200" baseline="0" dirty="0">
              <a:solidFill>
                <a:schemeClr val="tx1"/>
              </a:solidFill>
              <a:latin typeface="Times New Roman" pitchFamily="1" charset="0"/>
              <a:ea typeface="MS PGothic" pitchFamily="34" charset="-128"/>
              <a:cs typeface="MS PGothic" charset="0"/>
            </a:endParaRPr>
          </a:p>
          <a:p>
            <a:r>
              <a:rPr lang="en-US" sz="1200" b="0" i="0" u="none" strike="noStrike" kern="1200" baseline="0" dirty="0">
                <a:solidFill>
                  <a:schemeClr val="tx1"/>
                </a:solidFill>
                <a:latin typeface="Times New Roman" pitchFamily="1" charset="0"/>
                <a:ea typeface="MS PGothic" pitchFamily="34" charset="-128"/>
                <a:cs typeface="MS PGothic" charset="0"/>
              </a:rPr>
              <a:t>There are two sessions found for this user, but we know only the cookies of these sessions. We have to look through system log to see when the two sessions started. We could look into the tshark.log instead of syslog as both files are extracted from a </a:t>
            </a:r>
            <a:r>
              <a:rPr lang="en-US" sz="1200" b="0" i="0" u="none" strike="noStrike" kern="1200" baseline="0" dirty="0" err="1">
                <a:solidFill>
                  <a:schemeClr val="tx1"/>
                </a:solidFill>
                <a:latin typeface="Times New Roman" pitchFamily="1" charset="0"/>
                <a:ea typeface="MS PGothic" pitchFamily="34" charset="-128"/>
                <a:cs typeface="MS PGothic" charset="0"/>
              </a:rPr>
              <a:t>pcap</a:t>
            </a:r>
            <a:r>
              <a:rPr lang="en-US" sz="1200" b="0" i="0" u="none" strike="noStrike" kern="1200" baseline="0" dirty="0">
                <a:solidFill>
                  <a:schemeClr val="tx1"/>
                </a:solidFill>
                <a:latin typeface="Times New Roman" pitchFamily="1" charset="0"/>
                <a:ea typeface="MS PGothic" pitchFamily="34" charset="-128"/>
                <a:cs typeface="MS PGothic" charset="0"/>
              </a:rPr>
              <a:t>; this one is more readable however: </a:t>
            </a:r>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34</a:t>
            </a:fld>
            <a:endParaRPr lang="en-GB" dirty="0"/>
          </a:p>
        </p:txBody>
      </p:sp>
    </p:spTree>
    <p:extLst>
      <p:ext uri="{BB962C8B-B14F-4D97-AF65-F5344CB8AC3E}">
        <p14:creationId xmlns:p14="http://schemas.microsoft.com/office/powerpoint/2010/main" val="2464065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http://www.jafsoft.com/searchengines/log_sample.html </a:t>
            </a:r>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38</a:t>
            </a:fld>
            <a:endParaRPr lang="en-GB" dirty="0"/>
          </a:p>
        </p:txBody>
      </p:sp>
    </p:spTree>
    <p:extLst>
      <p:ext uri="{BB962C8B-B14F-4D97-AF65-F5344CB8AC3E}">
        <p14:creationId xmlns:p14="http://schemas.microsoft.com/office/powerpoint/2010/main" val="1306795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1" charset="0"/>
                <a:ea typeface="MS PGothic" pitchFamily="34" charset="-128"/>
                <a:cs typeface="MS PGothic" charset="0"/>
              </a:rPr>
              <a:t>The browser asked for Russian language, but apparently the connection came from Ukraine. Is there any other clue? Well, the User-Agent field is actually malformed, there is another pair of apostrophes (‘ ’) inside double apostrophes (“ “). It does not happen normally. Usually it means the string was manipulated, possibly from a script. However, it doesn’t mean this is bad by itself. </a:t>
            </a:r>
          </a:p>
          <a:p>
            <a:r>
              <a:rPr lang="en-US" sz="1200" b="0" i="0" u="none" strike="noStrike" kern="1200" baseline="0" dirty="0">
                <a:solidFill>
                  <a:schemeClr val="tx1"/>
                </a:solidFill>
                <a:latin typeface="Times New Roman" pitchFamily="1" charset="0"/>
                <a:ea typeface="MS PGothic" pitchFamily="34" charset="-128"/>
                <a:cs typeface="MS PGothic" charset="0"/>
              </a:rPr>
              <a:t>Now, after the case is solved, present the trainees with an alternative http server </a:t>
            </a:r>
            <a:r>
              <a:rPr lang="en-US" sz="1200" b="0" i="0" u="none" strike="noStrike" kern="1200" baseline="0" dirty="0" err="1">
                <a:solidFill>
                  <a:schemeClr val="tx1"/>
                </a:solidFill>
                <a:latin typeface="Times New Roman" pitchFamily="1" charset="0"/>
                <a:ea typeface="MS PGothic" pitchFamily="34" charset="-128"/>
                <a:cs typeface="MS PGothic" charset="0"/>
              </a:rPr>
              <a:t>config</a:t>
            </a:r>
            <a:r>
              <a:rPr lang="en-US" sz="1200" b="0" i="0" u="none" strike="noStrike" kern="1200" baseline="0" dirty="0">
                <a:solidFill>
                  <a:schemeClr val="tx1"/>
                </a:solidFill>
                <a:latin typeface="Times New Roman" pitchFamily="1" charset="0"/>
                <a:ea typeface="MS PGothic" pitchFamily="34" charset="-128"/>
                <a:cs typeface="MS PGothic" charset="0"/>
              </a:rPr>
              <a:t> and the access log generated by this configuration. In that case </a:t>
            </a:r>
            <a:r>
              <a:rPr lang="en-US" sz="1200" b="0" i="0" u="none" strike="noStrike" kern="1200" baseline="0" dirty="0" err="1">
                <a:solidFill>
                  <a:schemeClr val="tx1"/>
                </a:solidFill>
                <a:latin typeface="Times New Roman" pitchFamily="1" charset="0"/>
                <a:ea typeface="MS PGothic" pitchFamily="34" charset="-128"/>
                <a:cs typeface="MS PGothic" charset="0"/>
              </a:rPr>
              <a:t>pcap</a:t>
            </a:r>
            <a:r>
              <a:rPr lang="en-US" sz="1200" b="0" i="0" u="none" strike="noStrike" kern="1200" baseline="0" dirty="0">
                <a:solidFill>
                  <a:schemeClr val="tx1"/>
                </a:solidFill>
                <a:latin typeface="Times New Roman" pitchFamily="1" charset="0"/>
                <a:ea typeface="MS PGothic" pitchFamily="34" charset="-128"/>
                <a:cs typeface="MS PGothic" charset="0"/>
              </a:rPr>
              <a:t> files wouldn’t have been needed, all the information is logged directly by http server. We consider it a good practice to configure a web server in this way for increasing incident handling capabilities. </a:t>
            </a:r>
          </a:p>
          <a:p>
            <a:r>
              <a:rPr lang="en-US" sz="1200" b="0" i="0" u="none" strike="noStrike" kern="1200" baseline="0" dirty="0">
                <a:solidFill>
                  <a:schemeClr val="tx1"/>
                </a:solidFill>
                <a:latin typeface="Times New Roman" pitchFamily="1" charset="0"/>
                <a:ea typeface="MS PGothic" pitchFamily="34" charset="-128"/>
                <a:cs typeface="MS PGothic" charset="0"/>
              </a:rPr>
              <a:t>An example of custom log configuration for Apache webserver is presented below: </a:t>
            </a:r>
          </a:p>
          <a:p>
            <a:r>
              <a:rPr lang="en-GB" sz="1200" b="0" i="1" u="none" strike="noStrike" kern="1200" baseline="0" dirty="0" err="1">
                <a:solidFill>
                  <a:schemeClr val="tx1"/>
                </a:solidFill>
                <a:latin typeface="Times New Roman" pitchFamily="1" charset="0"/>
                <a:ea typeface="MS PGothic" pitchFamily="34" charset="-128"/>
                <a:cs typeface="MS PGothic" charset="0"/>
              </a:rPr>
              <a:t>CustomLog</a:t>
            </a:r>
            <a:r>
              <a:rPr lang="en-GB" sz="1200" b="0" i="1" u="none" strike="noStrike" kern="1200" baseline="0" dirty="0">
                <a:solidFill>
                  <a:schemeClr val="tx1"/>
                </a:solidFill>
                <a:latin typeface="Times New Roman" pitchFamily="1" charset="0"/>
                <a:ea typeface="MS PGothic" pitchFamily="34" charset="-128"/>
                <a:cs typeface="MS PGothic" charset="0"/>
              </a:rPr>
              <a:t> ${APACHE_LOG_DIR}/access.log "%h %l %u %t \"%r\" %&gt;s %b </a:t>
            </a:r>
            <a:endParaRPr lang="en-GB" sz="1200" b="0" i="0" u="none" strike="noStrike" kern="1200" baseline="0" dirty="0">
              <a:solidFill>
                <a:schemeClr val="tx1"/>
              </a:solidFill>
              <a:latin typeface="Times New Roman" pitchFamily="1" charset="0"/>
              <a:ea typeface="MS PGothic" pitchFamily="34" charset="-128"/>
              <a:cs typeface="MS PGothic" charset="0"/>
            </a:endParaRPr>
          </a:p>
          <a:p>
            <a:r>
              <a:rPr lang="en-GB" sz="1200" b="0" i="1" u="none" strike="noStrike" kern="1200" baseline="0" dirty="0">
                <a:solidFill>
                  <a:schemeClr val="tx1"/>
                </a:solidFill>
                <a:latin typeface="Times New Roman" pitchFamily="1" charset="0"/>
                <a:ea typeface="MS PGothic" pitchFamily="34" charset="-128"/>
                <a:cs typeface="MS PGothic" charset="0"/>
              </a:rPr>
              <a:t>\"%{</a:t>
            </a:r>
            <a:r>
              <a:rPr lang="en-GB" sz="1200" b="0" i="1" u="none" strike="noStrike" kern="1200" baseline="0" dirty="0" err="1">
                <a:solidFill>
                  <a:schemeClr val="tx1"/>
                </a:solidFill>
                <a:latin typeface="Times New Roman" pitchFamily="1" charset="0"/>
                <a:ea typeface="MS PGothic" pitchFamily="34" charset="-128"/>
                <a:cs typeface="MS PGothic" charset="0"/>
              </a:rPr>
              <a:t>Referer</a:t>
            </a:r>
            <a:r>
              <a:rPr lang="en-GB" sz="1200" b="0" i="1" u="none" strike="noStrike" kern="1200" baseline="0" dirty="0">
                <a:solidFill>
                  <a:schemeClr val="tx1"/>
                </a:solidFill>
                <a:latin typeface="Times New Roman" pitchFamily="1" charset="0"/>
                <a:ea typeface="MS PGothic" pitchFamily="34" charset="-128"/>
                <a:cs typeface="MS PGothic" charset="0"/>
              </a:rPr>
              <a:t>}</a:t>
            </a:r>
            <a:r>
              <a:rPr lang="en-GB" sz="1200" b="0" i="1" u="none" strike="noStrike" kern="1200" baseline="0" dirty="0" err="1">
                <a:solidFill>
                  <a:schemeClr val="tx1"/>
                </a:solidFill>
                <a:latin typeface="Times New Roman" pitchFamily="1" charset="0"/>
                <a:ea typeface="MS PGothic" pitchFamily="34" charset="-128"/>
                <a:cs typeface="MS PGothic" charset="0"/>
              </a:rPr>
              <a:t>i</a:t>
            </a:r>
            <a:r>
              <a:rPr lang="en-GB" sz="1200" b="0" i="1" u="none" strike="noStrike" kern="1200" baseline="0" dirty="0">
                <a:solidFill>
                  <a:schemeClr val="tx1"/>
                </a:solidFill>
                <a:latin typeface="Times New Roman" pitchFamily="1" charset="0"/>
                <a:ea typeface="MS PGothic" pitchFamily="34" charset="-128"/>
                <a:cs typeface="MS PGothic" charset="0"/>
              </a:rPr>
              <a:t>\" \"%{User-agent}</a:t>
            </a:r>
            <a:r>
              <a:rPr lang="en-GB" sz="1200" b="0" i="1" u="none" strike="noStrike" kern="1200" baseline="0" dirty="0" err="1">
                <a:solidFill>
                  <a:schemeClr val="tx1"/>
                </a:solidFill>
                <a:latin typeface="Times New Roman" pitchFamily="1" charset="0"/>
                <a:ea typeface="MS PGothic" pitchFamily="34" charset="-128"/>
                <a:cs typeface="MS PGothic" charset="0"/>
              </a:rPr>
              <a:t>i</a:t>
            </a:r>
            <a:r>
              <a:rPr lang="en-GB" sz="1200" b="0" i="1" u="none" strike="noStrike" kern="1200" baseline="0" dirty="0">
                <a:solidFill>
                  <a:schemeClr val="tx1"/>
                </a:solidFill>
                <a:latin typeface="Times New Roman" pitchFamily="1" charset="0"/>
                <a:ea typeface="MS PGothic" pitchFamily="34" charset="-128"/>
                <a:cs typeface="MS PGothic" charset="0"/>
              </a:rPr>
              <a:t>\" \"%{Accept-Language}</a:t>
            </a:r>
            <a:r>
              <a:rPr lang="en-GB" sz="1200" b="0" i="1" u="none" strike="noStrike" kern="1200" baseline="0" dirty="0" err="1">
                <a:solidFill>
                  <a:schemeClr val="tx1"/>
                </a:solidFill>
                <a:latin typeface="Times New Roman" pitchFamily="1" charset="0"/>
                <a:ea typeface="MS PGothic" pitchFamily="34" charset="-128"/>
                <a:cs typeface="MS PGothic" charset="0"/>
              </a:rPr>
              <a:t>i</a:t>
            </a:r>
            <a:r>
              <a:rPr lang="en-GB" sz="1200" b="0" i="1" u="none" strike="noStrike" kern="1200" baseline="0" dirty="0">
                <a:solidFill>
                  <a:schemeClr val="tx1"/>
                </a:solidFill>
                <a:latin typeface="Times New Roman" pitchFamily="1" charset="0"/>
                <a:ea typeface="MS PGothic" pitchFamily="34" charset="-128"/>
                <a:cs typeface="MS PGothic" charset="0"/>
              </a:rPr>
              <a:t>\" \"%{Cookie}</a:t>
            </a:r>
            <a:r>
              <a:rPr lang="en-GB" sz="1200" b="0" i="1" u="none" strike="noStrike" kern="1200" baseline="0" dirty="0" err="1">
                <a:solidFill>
                  <a:schemeClr val="tx1"/>
                </a:solidFill>
                <a:latin typeface="Times New Roman" pitchFamily="1" charset="0"/>
                <a:ea typeface="MS PGothic" pitchFamily="34" charset="-128"/>
                <a:cs typeface="MS PGothic" charset="0"/>
              </a:rPr>
              <a:t>i</a:t>
            </a:r>
            <a:r>
              <a:rPr lang="en-GB" sz="1200" b="0" i="1" u="none" strike="noStrike" kern="1200" baseline="0" dirty="0">
                <a:solidFill>
                  <a:schemeClr val="tx1"/>
                </a:solidFill>
                <a:latin typeface="Times New Roman" pitchFamily="1" charset="0"/>
                <a:ea typeface="MS PGothic" pitchFamily="34" charset="-128"/>
                <a:cs typeface="MS PGothic" charset="0"/>
              </a:rPr>
              <a:t>\"" </a:t>
            </a:r>
            <a:r>
              <a:rPr lang="en-GB" sz="1200" b="0" i="0" u="none" strike="noStrike" kern="1200" baseline="0" dirty="0">
                <a:solidFill>
                  <a:schemeClr val="tx1"/>
                </a:solidFill>
                <a:latin typeface="Times New Roman" pitchFamily="1" charset="0"/>
                <a:ea typeface="MS PGothic" pitchFamily="34" charset="-128"/>
                <a:cs typeface="MS PGothic" charset="0"/>
              </a:rPr>
              <a:t>	</a:t>
            </a:r>
          </a:p>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40</a:t>
            </a:fld>
            <a:endParaRPr lang="en-GB" dirty="0"/>
          </a:p>
        </p:txBody>
      </p:sp>
    </p:spTree>
    <p:extLst>
      <p:ext uri="{BB962C8B-B14F-4D97-AF65-F5344CB8AC3E}">
        <p14:creationId xmlns:p14="http://schemas.microsoft.com/office/powerpoint/2010/main" val="405285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1" charset="0"/>
                <a:ea typeface="MS PGothic" pitchFamily="34" charset="-128"/>
                <a:cs typeface="MS PGothic" charset="0"/>
              </a:rPr>
              <a:t>This demonstration was an example of the importance of matching many small factors together. As we can see there were 2429 connections from Mozilla browser (</a:t>
            </a:r>
            <a:r>
              <a:rPr lang="en-US" sz="1200" b="0" i="0" u="none" strike="noStrike" kern="1200" baseline="0" dirty="0" err="1">
                <a:solidFill>
                  <a:schemeClr val="tx1"/>
                </a:solidFill>
                <a:latin typeface="Times New Roman" pitchFamily="1" charset="0"/>
                <a:ea typeface="MS PGothic" pitchFamily="34" charset="-128"/>
                <a:cs typeface="MS PGothic" charset="0"/>
              </a:rPr>
              <a:t>wc</a:t>
            </a:r>
            <a:r>
              <a:rPr lang="en-US" sz="1200" b="0" i="0" u="none" strike="noStrike" kern="1200" baseline="0" dirty="0">
                <a:solidFill>
                  <a:schemeClr val="tx1"/>
                </a:solidFill>
                <a:latin typeface="Times New Roman" pitchFamily="1" charset="0"/>
                <a:ea typeface="MS PGothic" pitchFamily="34" charset="-128"/>
                <a:cs typeface="MS PGothic" charset="0"/>
              </a:rPr>
              <a:t> –l counts the lines of input), 299 times the preferred language was Russian, even the malformed header occurred 155 times. There were 232 connections from Ukraine and a total of 3252 connections were initiated from 73 countries, the most exotic ones being A2 Satellite Provider or Trinidad and Tobago. </a:t>
            </a:r>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45</a:t>
            </a:fld>
            <a:endParaRPr lang="en-GB" dirty="0"/>
          </a:p>
        </p:txBody>
      </p:sp>
    </p:spTree>
    <p:extLst>
      <p:ext uri="{BB962C8B-B14F-4D97-AF65-F5344CB8AC3E}">
        <p14:creationId xmlns:p14="http://schemas.microsoft.com/office/powerpoint/2010/main" val="1482438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1" charset="0"/>
                <a:ea typeface="MS PGothic" pitchFamily="34" charset="-128"/>
                <a:cs typeface="MS PGothic" charset="0"/>
              </a:rPr>
              <a:t>In the mass of all events registered at a large bank a single property for a connection is not very useful, except for statistics. We have to apply all the information we have at hand to start with the most probable cases: </a:t>
            </a:r>
          </a:p>
          <a:p>
            <a:r>
              <a:rPr lang="en-US" sz="1200" b="0" i="0" u="none" strike="noStrike" kern="1200" baseline="0" dirty="0">
                <a:solidFill>
                  <a:schemeClr val="tx1"/>
                </a:solidFill>
                <a:latin typeface="Times New Roman" pitchFamily="1" charset="0"/>
                <a:ea typeface="MS PGothic" pitchFamily="34" charset="-128"/>
                <a:cs typeface="MS PGothic" charset="0"/>
              </a:rPr>
              <a:t>Note the last information, connection from Ukraine was redundant – all connections matching the first three conditions matched the fourth and no further selection occurred. We have to match the connections to real users. Again, as we haven’t got cookie information in the access log we must use sources derived from </a:t>
            </a:r>
            <a:r>
              <a:rPr lang="en-US" sz="1200" b="0" i="0" u="none" strike="noStrike" kern="1200" baseline="0" dirty="0" err="1">
                <a:solidFill>
                  <a:schemeClr val="tx1"/>
                </a:solidFill>
                <a:latin typeface="Times New Roman" pitchFamily="1" charset="0"/>
                <a:ea typeface="MS PGothic" pitchFamily="34" charset="-128"/>
                <a:cs typeface="MS PGothic" charset="0"/>
              </a:rPr>
              <a:t>pcap</a:t>
            </a:r>
            <a:r>
              <a:rPr lang="en-US" sz="1200" b="0" i="0" u="none" strike="noStrike" kern="1200" baseline="0" dirty="0">
                <a:solidFill>
                  <a:schemeClr val="tx1"/>
                </a:solidFill>
                <a:latin typeface="Times New Roman" pitchFamily="1" charset="0"/>
                <a:ea typeface="MS PGothic" pitchFamily="34" charset="-128"/>
                <a:cs typeface="MS PGothic" charset="0"/>
              </a:rPr>
              <a:t> file: </a:t>
            </a:r>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47</a:t>
            </a:fld>
            <a:endParaRPr lang="en-GB" dirty="0"/>
          </a:p>
        </p:txBody>
      </p:sp>
    </p:spTree>
    <p:extLst>
      <p:ext uri="{BB962C8B-B14F-4D97-AF65-F5344CB8AC3E}">
        <p14:creationId xmlns:p14="http://schemas.microsoft.com/office/powerpoint/2010/main" val="4107535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2</a:t>
            </a:fld>
            <a:endParaRPr lang="en-GB" dirty="0"/>
          </a:p>
        </p:txBody>
      </p:sp>
    </p:spTree>
    <p:extLst>
      <p:ext uri="{BB962C8B-B14F-4D97-AF65-F5344CB8AC3E}">
        <p14:creationId xmlns:p14="http://schemas.microsoft.com/office/powerpoint/2010/main" val="4089291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1" charset="0"/>
                <a:ea typeface="MS PGothic" pitchFamily="34" charset="-128"/>
                <a:cs typeface="MS PGothic" charset="0"/>
              </a:rPr>
              <a:t>Note the last information, connection from Ukraine was redundant – all connections matching the first three conditions matched the fourth and no further selection occurred. We have to match the connections to real users. Again, as we haven’t got cookie information in the access log we must use sources derived from </a:t>
            </a:r>
            <a:r>
              <a:rPr lang="en-US" sz="1200" b="0" i="0" u="none" strike="noStrike" kern="1200" baseline="0" dirty="0" err="1">
                <a:solidFill>
                  <a:schemeClr val="tx1"/>
                </a:solidFill>
                <a:latin typeface="Times New Roman" pitchFamily="1" charset="0"/>
                <a:ea typeface="MS PGothic" pitchFamily="34" charset="-128"/>
                <a:cs typeface="MS PGothic" charset="0"/>
              </a:rPr>
              <a:t>pcap</a:t>
            </a:r>
            <a:r>
              <a:rPr lang="en-US" sz="1200" b="0" i="0" u="none" strike="noStrike" kern="1200" baseline="0" dirty="0">
                <a:solidFill>
                  <a:schemeClr val="tx1"/>
                </a:solidFill>
                <a:latin typeface="Times New Roman" pitchFamily="1" charset="0"/>
                <a:ea typeface="MS PGothic" pitchFamily="34" charset="-128"/>
                <a:cs typeface="MS PGothic" charset="0"/>
              </a:rPr>
              <a:t> file: </a:t>
            </a:r>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49</a:t>
            </a:fld>
            <a:endParaRPr lang="en-GB" dirty="0"/>
          </a:p>
        </p:txBody>
      </p:sp>
    </p:spTree>
    <p:extLst>
      <p:ext uri="{BB962C8B-B14F-4D97-AF65-F5344CB8AC3E}">
        <p14:creationId xmlns:p14="http://schemas.microsoft.com/office/powerpoint/2010/main" val="2730577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50</a:t>
            </a:fld>
            <a:endParaRPr lang="en-GB" dirty="0"/>
          </a:p>
        </p:txBody>
      </p:sp>
    </p:spTree>
    <p:extLst>
      <p:ext uri="{BB962C8B-B14F-4D97-AF65-F5344CB8AC3E}">
        <p14:creationId xmlns:p14="http://schemas.microsoft.com/office/powerpoint/2010/main" val="2946500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1" charset="0"/>
                <a:ea typeface="MS PGothic" pitchFamily="34" charset="-128"/>
                <a:cs typeface="MS PGothic" charset="0"/>
              </a:rPr>
              <a:t>We’ve found four bank customers that had the same connection; of course we’ve found our original customer that complained about the transactions. That’s a very good thing of course. We’ve found three more customers, and the cases should be verified quickly. </a:t>
            </a:r>
          </a:p>
          <a:p>
            <a:r>
              <a:rPr lang="en-US" sz="1200" b="0" i="0" u="none" strike="noStrike" kern="1200" baseline="0" dirty="0">
                <a:solidFill>
                  <a:schemeClr val="tx1"/>
                </a:solidFill>
                <a:latin typeface="Times New Roman" pitchFamily="1" charset="0"/>
                <a:ea typeface="MS PGothic" pitchFamily="34" charset="-128"/>
                <a:cs typeface="MS PGothic" charset="0"/>
              </a:rPr>
              <a:t>Bring to the attention of all trainees that, even if in this example there was a 1:1 match between data sets, we do not need that match in every case to issue an alert. Any money transfer to the same account that follows a fraudulent pattern is suspicious. Every login with a match with a strong connection pattern is suspicious even if there was no transfer of money, it might just have failed for a number of reasons. If all but one suspicious connection were from a single country, VPN or Tor network might have been used. </a:t>
            </a:r>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51</a:t>
            </a:fld>
            <a:endParaRPr lang="en-GB" dirty="0"/>
          </a:p>
        </p:txBody>
      </p:sp>
    </p:spTree>
    <p:extLst>
      <p:ext uri="{BB962C8B-B14F-4D97-AF65-F5344CB8AC3E}">
        <p14:creationId xmlns:p14="http://schemas.microsoft.com/office/powerpoint/2010/main" val="1335128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55</a:t>
            </a:fld>
            <a:endParaRPr lang="en-GB" dirty="0"/>
          </a:p>
        </p:txBody>
      </p:sp>
    </p:spTree>
    <p:extLst>
      <p:ext uri="{BB962C8B-B14F-4D97-AF65-F5344CB8AC3E}">
        <p14:creationId xmlns:p14="http://schemas.microsoft.com/office/powerpoint/2010/main" val="1854212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56</a:t>
            </a:fld>
            <a:endParaRPr lang="en-GB" dirty="0"/>
          </a:p>
        </p:txBody>
      </p:sp>
    </p:spTree>
    <p:extLst>
      <p:ext uri="{BB962C8B-B14F-4D97-AF65-F5344CB8AC3E}">
        <p14:creationId xmlns:p14="http://schemas.microsoft.com/office/powerpoint/2010/main" val="1854212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57</a:t>
            </a:fld>
            <a:endParaRPr lang="en-GB" dirty="0"/>
          </a:p>
        </p:txBody>
      </p:sp>
    </p:spTree>
    <p:extLst>
      <p:ext uri="{BB962C8B-B14F-4D97-AF65-F5344CB8AC3E}">
        <p14:creationId xmlns:p14="http://schemas.microsoft.com/office/powerpoint/2010/main" val="1854212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58</a:t>
            </a:fld>
            <a:endParaRPr lang="en-GB" dirty="0"/>
          </a:p>
        </p:txBody>
      </p:sp>
    </p:spTree>
    <p:extLst>
      <p:ext uri="{BB962C8B-B14F-4D97-AF65-F5344CB8AC3E}">
        <p14:creationId xmlns:p14="http://schemas.microsoft.com/office/powerpoint/2010/main" val="1854212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59</a:t>
            </a:fld>
            <a:endParaRPr lang="en-GB" dirty="0"/>
          </a:p>
        </p:txBody>
      </p:sp>
    </p:spTree>
    <p:extLst>
      <p:ext uri="{BB962C8B-B14F-4D97-AF65-F5344CB8AC3E}">
        <p14:creationId xmlns:p14="http://schemas.microsoft.com/office/powerpoint/2010/main" val="1854212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60</a:t>
            </a:fld>
            <a:endParaRPr lang="en-GB" dirty="0"/>
          </a:p>
        </p:txBody>
      </p:sp>
    </p:spTree>
    <p:extLst>
      <p:ext uri="{BB962C8B-B14F-4D97-AF65-F5344CB8AC3E}">
        <p14:creationId xmlns:p14="http://schemas.microsoft.com/office/powerpoint/2010/main" val="3187565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tshark</a:t>
            </a:r>
            <a:r>
              <a:rPr lang="en-US" baseline="0" dirty="0"/>
              <a:t> -r </a:t>
            </a:r>
            <a:r>
              <a:rPr lang="en-US" baseline="0" dirty="0" err="1"/>
              <a:t>network.pcap</a:t>
            </a:r>
            <a:r>
              <a:rPr lang="en-US" baseline="0" dirty="0"/>
              <a:t> -T fields -e </a:t>
            </a:r>
            <a:r>
              <a:rPr lang="en-US" baseline="0" dirty="0" err="1"/>
              <a:t>ip.src</a:t>
            </a:r>
            <a:r>
              <a:rPr lang="en-US" baseline="0" dirty="0"/>
              <a:t> -e </a:t>
            </a:r>
            <a:r>
              <a:rPr lang="en-US" baseline="0" dirty="0" err="1"/>
              <a:t>http.request.full_uri</a:t>
            </a:r>
            <a:r>
              <a:rPr lang="en-US" baseline="0" dirty="0"/>
              <a:t> </a:t>
            </a:r>
            <a:r>
              <a:rPr lang="en-GB" baseline="0" dirty="0"/>
              <a:t>| </a:t>
            </a:r>
            <a:r>
              <a:rPr lang="en-GB" baseline="0" dirty="0" err="1"/>
              <a:t>grep</a:t>
            </a:r>
            <a:r>
              <a:rPr lang="en-GB" baseline="0" dirty="0"/>
              <a:t> http</a:t>
            </a:r>
          </a:p>
          <a:p>
            <a:r>
              <a:rPr lang="en-GB" baseline="0" dirty="0" err="1"/>
              <a:t>tshark</a:t>
            </a:r>
            <a:r>
              <a:rPr lang="en-GB" baseline="0" dirty="0"/>
              <a:t> -r </a:t>
            </a:r>
            <a:r>
              <a:rPr lang="en-GB" baseline="0" dirty="0" err="1"/>
              <a:t>network.pcap</a:t>
            </a:r>
            <a:r>
              <a:rPr lang="en-GB" baseline="0" dirty="0"/>
              <a:t> -T fields -e </a:t>
            </a:r>
            <a:r>
              <a:rPr lang="en-GB" baseline="0" dirty="0" err="1"/>
              <a:t>ip.src</a:t>
            </a:r>
            <a:r>
              <a:rPr lang="en-GB" baseline="0" dirty="0"/>
              <a:t> -e dns.qry.name -R "</a:t>
            </a:r>
            <a:r>
              <a:rPr lang="en-GB" baseline="0" dirty="0" err="1"/>
              <a:t>dns.flags.response</a:t>
            </a:r>
            <a:r>
              <a:rPr lang="en-GB" baseline="0" dirty="0"/>
              <a:t> </a:t>
            </a:r>
            <a:r>
              <a:rPr lang="en-GB" baseline="0" dirty="0" err="1"/>
              <a:t>eq</a:t>
            </a:r>
            <a:r>
              <a:rPr lang="en-GB" baseline="0" dirty="0"/>
              <a:t> 0“</a:t>
            </a:r>
          </a:p>
          <a:p>
            <a:r>
              <a:rPr lang="en-GB" baseline="0" dirty="0" err="1"/>
              <a:t>tshark</a:t>
            </a:r>
            <a:r>
              <a:rPr lang="en-GB" baseline="0" dirty="0"/>
              <a:t> -r </a:t>
            </a:r>
            <a:r>
              <a:rPr lang="en-GB" baseline="0" dirty="0" err="1"/>
              <a:t>network.pcap</a:t>
            </a:r>
            <a:r>
              <a:rPr lang="en-GB" baseline="0" dirty="0"/>
              <a:t> -T fields -e </a:t>
            </a:r>
            <a:r>
              <a:rPr lang="en-GB" baseline="0" dirty="0" err="1"/>
              <a:t>ip.src</a:t>
            </a:r>
            <a:r>
              <a:rPr lang="en-GB" baseline="0" dirty="0"/>
              <a:t> -e </a:t>
            </a:r>
            <a:r>
              <a:rPr lang="en-GB" baseline="0" dirty="0" err="1"/>
              <a:t>ip.dst</a:t>
            </a:r>
            <a:r>
              <a:rPr lang="en-GB" baseline="0" dirty="0"/>
              <a:t> -e dns.qry.name -e </a:t>
            </a:r>
            <a:r>
              <a:rPr lang="en-GB" baseline="0" dirty="0" err="1"/>
              <a:t>dns.resp.addr</a:t>
            </a:r>
            <a:r>
              <a:rPr lang="en-GB" baseline="0" dirty="0"/>
              <a:t> | sort -u</a:t>
            </a:r>
            <a:endParaRPr lang="en-US"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64</a:t>
            </a:fld>
            <a:endParaRPr lang="en-GB" dirty="0"/>
          </a:p>
        </p:txBody>
      </p:sp>
    </p:spTree>
    <p:extLst>
      <p:ext uri="{BB962C8B-B14F-4D97-AF65-F5344CB8AC3E}">
        <p14:creationId xmlns:p14="http://schemas.microsoft.com/office/powerpoint/2010/main" val="380183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C0944BC-249E-435F-9A40-7FE325C46BAB}" type="slidenum">
              <a:rPr lang="en-GB" smtClean="0"/>
              <a:pPr/>
              <a:t>3</a:t>
            </a:fld>
            <a:endParaRPr lang="en-GB"/>
          </a:p>
        </p:txBody>
      </p:sp>
    </p:spTree>
    <p:extLst>
      <p:ext uri="{BB962C8B-B14F-4D97-AF65-F5344CB8AC3E}">
        <p14:creationId xmlns:p14="http://schemas.microsoft.com/office/powerpoint/2010/main" val="13127083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a:t>tshark</a:t>
            </a:r>
            <a:r>
              <a:rPr lang="en-US" baseline="0" dirty="0"/>
              <a:t> -r </a:t>
            </a:r>
            <a:r>
              <a:rPr lang="en-US" baseline="0" dirty="0" err="1"/>
              <a:t>network.pcap</a:t>
            </a:r>
            <a:r>
              <a:rPr lang="en-US" baseline="0" dirty="0"/>
              <a:t> -T fields -e </a:t>
            </a:r>
            <a:r>
              <a:rPr lang="en-US" baseline="0" dirty="0" err="1"/>
              <a:t>ip.src</a:t>
            </a:r>
            <a:r>
              <a:rPr lang="en-US" baseline="0" dirty="0"/>
              <a:t> -e </a:t>
            </a:r>
            <a:r>
              <a:rPr lang="en-US" baseline="0" dirty="0" err="1"/>
              <a:t>http.request.full_uri</a:t>
            </a:r>
            <a:r>
              <a:rPr lang="en-US" baseline="0" dirty="0"/>
              <a:t> </a:t>
            </a:r>
            <a:r>
              <a:rPr lang="en-GB" baseline="0" dirty="0"/>
              <a:t>| </a:t>
            </a:r>
            <a:r>
              <a:rPr lang="en-GB" baseline="0" dirty="0" err="1"/>
              <a:t>grep</a:t>
            </a:r>
            <a:r>
              <a:rPr lang="en-GB" baseline="0" dirty="0"/>
              <a:t> http</a:t>
            </a:r>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67</a:t>
            </a:fld>
            <a:endParaRPr lang="en-GB" dirty="0"/>
          </a:p>
        </p:txBody>
      </p:sp>
    </p:spTree>
    <p:extLst>
      <p:ext uri="{BB962C8B-B14F-4D97-AF65-F5344CB8AC3E}">
        <p14:creationId xmlns:p14="http://schemas.microsoft.com/office/powerpoint/2010/main" val="2906920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a:t>mdd</a:t>
            </a:r>
            <a:r>
              <a:rPr lang="en-GB" dirty="0"/>
              <a:t>, also known as </a:t>
            </a:r>
            <a:r>
              <a:rPr lang="en-GB" b="1" dirty="0">
                <a:hlinkClick r:id="rId3" action="ppaction://hlinkfile" tooltip="ManTech"/>
              </a:rPr>
              <a:t>ManTech </a:t>
            </a:r>
            <a:r>
              <a:rPr lang="en-GB" b="1" dirty="0" err="1">
                <a:hlinkClick r:id="rId3" action="ppaction://hlinkfile" tooltip="ManTech"/>
              </a:rPr>
              <a:t>dd</a:t>
            </a:r>
            <a:r>
              <a:rPr lang="en-GB" dirty="0"/>
              <a:t> or </a:t>
            </a:r>
            <a:r>
              <a:rPr lang="en-GB" b="1" dirty="0"/>
              <a:t>Memory </a:t>
            </a:r>
            <a:r>
              <a:rPr lang="en-GB" b="1" dirty="0" err="1"/>
              <a:t>dd</a:t>
            </a:r>
            <a:r>
              <a:rPr lang="en-GB" dirty="0"/>
              <a:t>, is a command line program to acquire an image of the memory of a running </a:t>
            </a:r>
            <a:r>
              <a:rPr lang="en-GB" dirty="0">
                <a:hlinkClick r:id="rId4" action="ppaction://hlinkfile" tooltip="Windows"/>
              </a:rPr>
              <a:t>Windows</a:t>
            </a:r>
            <a:r>
              <a:rPr lang="en-GB" dirty="0"/>
              <a:t> computer. The program has been included in the </a:t>
            </a:r>
            <a:r>
              <a:rPr lang="en-GB" dirty="0">
                <a:hlinkClick r:id="rId5" action="ppaction://hlinkfile" tooltip="Helix"/>
              </a:rPr>
              <a:t>Helix</a:t>
            </a:r>
            <a:r>
              <a:rPr lang="en-GB" dirty="0"/>
              <a:t> incident response tool.</a:t>
            </a:r>
          </a:p>
          <a:p>
            <a:pPr rtl="0"/>
            <a:r>
              <a:rPr lang="en-GB" dirty="0"/>
              <a:t>The current version of </a:t>
            </a:r>
            <a:r>
              <a:rPr lang="en-GB" dirty="0" err="1"/>
              <a:t>mdd</a:t>
            </a:r>
            <a:r>
              <a:rPr lang="en-GB" dirty="0"/>
              <a:t> (mdd_1.3.exe) runs on Window XP to SP3 and Vista to SP 2, and may run on other versions.</a:t>
            </a:r>
          </a:p>
          <a:p>
            <a:pPr rtl="0"/>
            <a:r>
              <a:rPr lang="en-GB" dirty="0"/>
              <a:t>The driver uses the </a:t>
            </a:r>
            <a:r>
              <a:rPr lang="en-GB" dirty="0">
                <a:hlinkClick r:id="rId6" action="ppaction://hlinkfile" tooltip="Memory Imaging"/>
              </a:rPr>
              <a:t>Physical Memory Object Memory Imaging </a:t>
            </a:r>
            <a:r>
              <a:rPr lang="en-GB" dirty="0" err="1">
                <a:hlinkClick r:id="rId6" action="ppaction://hlinkfile" tooltip="Memory Imaging"/>
              </a:rPr>
              <a:t>Mehod</a:t>
            </a:r>
            <a:r>
              <a:rPr lang="en-GB" dirty="0"/>
              <a:t> and returns a file handle to a user-mode program via an IOCTL on the device file named:</a:t>
            </a:r>
          </a:p>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74</a:t>
            </a:fld>
            <a:endParaRPr lang="en-GB" dirty="0"/>
          </a:p>
        </p:txBody>
      </p:sp>
    </p:spTree>
    <p:extLst>
      <p:ext uri="{BB962C8B-B14F-4D97-AF65-F5344CB8AC3E}">
        <p14:creationId xmlns:p14="http://schemas.microsoft.com/office/powerpoint/2010/main" val="15280490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Volatility Framework is a completely open collection of tools, implemented in Python under the GNU General Public License, for the extraction of digital artifacts from volatile memory (RAM) samples. The extraction techniques are performed completely independent of the system being investigated but offer unprecedented </a:t>
            </a:r>
            <a:r>
              <a:rPr lang="en-US" dirty="0" err="1"/>
              <a:t>visibilty</a:t>
            </a:r>
            <a:r>
              <a:rPr lang="en-US" dirty="0"/>
              <a:t> into the runtime state of the system. The framework is intended to introduce people to the techniques and complexities associated with extracting digital artifacts from volatile memory samples and provide a platform for further work into this exciting area of research.</a:t>
            </a:r>
          </a:p>
          <a:p>
            <a:endParaRPr lang="en-US" dirty="0"/>
          </a:p>
          <a:p>
            <a:r>
              <a:rPr lang="en-GB" dirty="0"/>
              <a:t>Capabilities</a:t>
            </a:r>
          </a:p>
          <a:p>
            <a:r>
              <a:rPr lang="en-GB" dirty="0"/>
              <a:t>The Volatility Framework currently provides the following extraction capabilities for memory samples </a:t>
            </a:r>
          </a:p>
          <a:p>
            <a:r>
              <a:rPr lang="en-GB" dirty="0"/>
              <a:t>Image information (date, time, CPU count)</a:t>
            </a:r>
          </a:p>
          <a:p>
            <a:r>
              <a:rPr lang="en-GB" dirty="0"/>
              <a:t>Running processes</a:t>
            </a:r>
          </a:p>
          <a:p>
            <a:r>
              <a:rPr lang="en-GB" dirty="0"/>
              <a:t>Process SIDs and environment variables</a:t>
            </a:r>
          </a:p>
          <a:p>
            <a:r>
              <a:rPr lang="en-GB" dirty="0"/>
              <a:t>Open network sockets</a:t>
            </a:r>
          </a:p>
          <a:p>
            <a:r>
              <a:rPr lang="en-GB" dirty="0"/>
              <a:t>Open network connections</a:t>
            </a:r>
          </a:p>
          <a:p>
            <a:r>
              <a:rPr lang="en-GB" dirty="0"/>
              <a:t>DLLs loaded for each process</a:t>
            </a:r>
          </a:p>
          <a:p>
            <a:r>
              <a:rPr lang="en-GB" dirty="0"/>
              <a:t>Open handles to all kernel/executive objects (files, keys, </a:t>
            </a:r>
            <a:r>
              <a:rPr lang="en-GB" dirty="0" err="1"/>
              <a:t>mutexes</a:t>
            </a:r>
            <a:r>
              <a:rPr lang="en-GB" dirty="0"/>
              <a:t>)</a:t>
            </a:r>
          </a:p>
          <a:p>
            <a:r>
              <a:rPr lang="en-GB" dirty="0"/>
              <a:t>OS kernel modules</a:t>
            </a:r>
          </a:p>
          <a:p>
            <a:r>
              <a:rPr lang="en-GB" dirty="0"/>
              <a:t>Dump any process, DLL, or module to disk</a:t>
            </a:r>
          </a:p>
          <a:p>
            <a:r>
              <a:rPr lang="en-GB" dirty="0"/>
              <a:t>Mapping physical offsets to virtual addresses</a:t>
            </a:r>
          </a:p>
          <a:p>
            <a:r>
              <a:rPr lang="en-GB" dirty="0"/>
              <a:t>Virtual Address Descriptor information</a:t>
            </a:r>
          </a:p>
          <a:p>
            <a:r>
              <a:rPr lang="en-GB" dirty="0"/>
              <a:t>Addressable memory for each process</a:t>
            </a:r>
          </a:p>
          <a:p>
            <a:r>
              <a:rPr lang="en-GB" dirty="0"/>
              <a:t>Memory maps for each process</a:t>
            </a:r>
          </a:p>
          <a:p>
            <a:r>
              <a:rPr lang="en-GB" dirty="0"/>
              <a:t>Extract executable samples</a:t>
            </a:r>
          </a:p>
          <a:p>
            <a:r>
              <a:rPr lang="en-GB" dirty="0"/>
              <a:t>Scanning examples: processes, threads, sockets, connections, modules</a:t>
            </a:r>
          </a:p>
          <a:p>
            <a:r>
              <a:rPr lang="en-GB" dirty="0"/>
              <a:t>Command histories (cmd.exe) and console input/output buffers</a:t>
            </a:r>
          </a:p>
          <a:p>
            <a:r>
              <a:rPr lang="en-GB" dirty="0"/>
              <a:t>Imported and exported API functions</a:t>
            </a:r>
          </a:p>
          <a:p>
            <a:r>
              <a:rPr lang="en-GB" dirty="0"/>
              <a:t>PE version information</a:t>
            </a:r>
          </a:p>
          <a:p>
            <a:r>
              <a:rPr lang="en-GB" dirty="0"/>
              <a:t>System call tables (IDT, GDT, SSDT)</a:t>
            </a:r>
          </a:p>
          <a:p>
            <a:r>
              <a:rPr lang="en-GB" dirty="0"/>
              <a:t>API hooks in user- and kernel-mode (inline, IAT, EAT, NT </a:t>
            </a:r>
            <a:r>
              <a:rPr lang="en-GB" dirty="0" err="1"/>
              <a:t>syscall</a:t>
            </a:r>
            <a:r>
              <a:rPr lang="en-GB" dirty="0"/>
              <a:t>, </a:t>
            </a:r>
            <a:r>
              <a:rPr lang="en-GB" dirty="0" err="1"/>
              <a:t>winsock</a:t>
            </a:r>
            <a:r>
              <a:rPr lang="en-GB" dirty="0"/>
              <a:t>)</a:t>
            </a:r>
          </a:p>
          <a:p>
            <a:r>
              <a:rPr lang="en-GB" dirty="0"/>
              <a:t>Explore cached registry hives</a:t>
            </a:r>
          </a:p>
          <a:p>
            <a:r>
              <a:rPr lang="en-GB" dirty="0"/>
              <a:t>Dump LM/NTLM hashes and LSA secrets</a:t>
            </a:r>
          </a:p>
          <a:p>
            <a:r>
              <a:rPr lang="en-GB" dirty="0"/>
              <a:t>User assist and </a:t>
            </a:r>
            <a:r>
              <a:rPr lang="en-GB" dirty="0" err="1"/>
              <a:t>shimcache</a:t>
            </a:r>
            <a:r>
              <a:rPr lang="en-GB" dirty="0"/>
              <a:t> exploration</a:t>
            </a:r>
          </a:p>
          <a:p>
            <a:r>
              <a:rPr lang="en-GB" dirty="0"/>
              <a:t>Scan for byte patterns, regular expressions, or strings in memory</a:t>
            </a:r>
          </a:p>
          <a:p>
            <a:r>
              <a:rPr lang="en-GB" dirty="0" err="1"/>
              <a:t>Analyze</a:t>
            </a:r>
            <a:r>
              <a:rPr lang="en-GB" dirty="0"/>
              <a:t> kernel timers and </a:t>
            </a:r>
            <a:r>
              <a:rPr lang="en-GB" dirty="0" err="1"/>
              <a:t>callback</a:t>
            </a:r>
            <a:r>
              <a:rPr lang="en-GB" dirty="0"/>
              <a:t> functions</a:t>
            </a:r>
          </a:p>
          <a:p>
            <a:r>
              <a:rPr lang="en-GB" dirty="0"/>
              <a:t>Report on windows services</a:t>
            </a:r>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75</a:t>
            </a:fld>
            <a:endParaRPr lang="en-GB" dirty="0"/>
          </a:p>
        </p:txBody>
      </p:sp>
    </p:spTree>
    <p:extLst>
      <p:ext uri="{BB962C8B-B14F-4D97-AF65-F5344CB8AC3E}">
        <p14:creationId xmlns:p14="http://schemas.microsoft.com/office/powerpoint/2010/main" val="2639961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http://code.google.com/p/volatility/wiki/CommandReference23#connections </a:t>
            </a:r>
          </a:p>
          <a:p>
            <a:r>
              <a:rPr lang="en-GB" dirty="0"/>
              <a:t>Tcpip.sys</a:t>
            </a:r>
          </a:p>
          <a:p>
            <a:pPr fontAlgn="t"/>
            <a:r>
              <a:rPr lang="en-US" dirty="0">
                <a:effectLst/>
              </a:rPr>
              <a:t>To view TCP connections that were active at the time of the memory acquisition, use the connections command. This walks the singly-linked list of connection structures pointed to by a non-exported symbol in the tcpip.sys module. </a:t>
            </a:r>
          </a:p>
          <a:p>
            <a:pPr fontAlgn="t"/>
            <a:r>
              <a:rPr lang="en-US" dirty="0">
                <a:effectLst/>
              </a:rPr>
              <a:t>This command is for x86 and x64 Windows XP and Windows 2003 Server only. </a:t>
            </a:r>
          </a:p>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76</a:t>
            </a:fld>
            <a:endParaRPr lang="en-GB" dirty="0"/>
          </a:p>
        </p:txBody>
      </p:sp>
    </p:spTree>
    <p:extLst>
      <p:ext uri="{BB962C8B-B14F-4D97-AF65-F5344CB8AC3E}">
        <p14:creationId xmlns:p14="http://schemas.microsoft.com/office/powerpoint/2010/main" val="2220306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To find _TCPT_OBJECT structures using pool tag scanning, use the </a:t>
            </a:r>
            <a:r>
              <a:rPr lang="en-US" dirty="0" err="1">
                <a:effectLst/>
              </a:rPr>
              <a:t>connscan</a:t>
            </a:r>
            <a:r>
              <a:rPr lang="en-US" dirty="0">
                <a:effectLst/>
              </a:rPr>
              <a:t> command. This can find artifacts from previous connections that have since been terminated, in addition to the active ones.</a:t>
            </a:r>
          </a:p>
          <a:p>
            <a:r>
              <a:rPr lang="en-US" dirty="0"/>
              <a:t>We’ve discussed several areas of Memory Management in our blog since we started.  Today, we’re going to take a look at Pool Tags and how they can be used to identify the source of Pool Memory leaks.  A pool tag is a four-byte character that is associated with a dynamically allocated chunk of pool memory.  The tag is specified by a driver when it allocates the memory.  The routine </a:t>
            </a:r>
            <a:r>
              <a:rPr lang="en-US" i="1" dirty="0" err="1"/>
              <a:t>ExAllocatePoolWithTag</a:t>
            </a:r>
            <a:r>
              <a:rPr lang="en-US" dirty="0"/>
              <a:t> is called to allocate pool memory.  There are three parameters that are specified when this routine is called:</a:t>
            </a:r>
          </a:p>
          <a:p>
            <a:r>
              <a:rPr lang="en-US" i="1" dirty="0" err="1"/>
              <a:t>PoolType</a:t>
            </a:r>
            <a:r>
              <a:rPr lang="en-US" dirty="0"/>
              <a:t>:  This specifies the type of pool memory to allocate – Paged or </a:t>
            </a:r>
            <a:r>
              <a:rPr lang="en-US" dirty="0" err="1"/>
              <a:t>NonPaged</a:t>
            </a:r>
            <a:r>
              <a:rPr lang="en-US" dirty="0"/>
              <a:t> pool. </a:t>
            </a:r>
          </a:p>
          <a:p>
            <a:r>
              <a:rPr lang="en-US" i="1" dirty="0" err="1"/>
              <a:t>NumberofBytes</a:t>
            </a:r>
            <a:r>
              <a:rPr lang="en-US" dirty="0"/>
              <a:t>:  This is self-explanatory and specifies the number of bytes to allocate for the memory request </a:t>
            </a:r>
          </a:p>
          <a:p>
            <a:r>
              <a:rPr lang="en-US" i="1" dirty="0"/>
              <a:t>Tag</a:t>
            </a:r>
            <a:r>
              <a:rPr lang="en-US" dirty="0"/>
              <a:t>:  This specifies the pool tag.  The tag is a four-byte character as we mentioned above, and is stored (and sometimes displayed) in reverse order – known as little-endian.  So if our driver made a request to allocate memory with the tag “</a:t>
            </a:r>
            <a:r>
              <a:rPr lang="en-US" b="1" dirty="0"/>
              <a:t>Fred</a:t>
            </a:r>
            <a:r>
              <a:rPr lang="en-US" dirty="0"/>
              <a:t>”, it appears as “</a:t>
            </a:r>
            <a:r>
              <a:rPr lang="en-US" b="1" dirty="0" err="1"/>
              <a:t>derF</a:t>
            </a:r>
            <a:r>
              <a:rPr lang="en-US" dirty="0"/>
              <a:t>” in a pool dump.  The ASCII value of each character in the tag must be between 0 and 127 – so in our example, the ASCII value as seen in the registry would be </a:t>
            </a:r>
            <a:r>
              <a:rPr lang="en-US" b="1" dirty="0"/>
              <a:t>0x64657246</a:t>
            </a:r>
            <a:r>
              <a:rPr lang="en-US" dirty="0"/>
              <a:t>. </a:t>
            </a:r>
          </a:p>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77</a:t>
            </a:fld>
            <a:endParaRPr lang="en-GB" dirty="0"/>
          </a:p>
        </p:txBody>
      </p:sp>
    </p:spTree>
    <p:extLst>
      <p:ext uri="{BB962C8B-B14F-4D97-AF65-F5344CB8AC3E}">
        <p14:creationId xmlns:p14="http://schemas.microsoft.com/office/powerpoint/2010/main" val="29691717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78</a:t>
            </a:fld>
            <a:endParaRPr lang="en-GB" dirty="0"/>
          </a:p>
        </p:txBody>
      </p:sp>
    </p:spTree>
    <p:extLst>
      <p:ext uri="{BB962C8B-B14F-4D97-AF65-F5344CB8AC3E}">
        <p14:creationId xmlns:p14="http://schemas.microsoft.com/office/powerpoint/2010/main" val="9052801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To view the process listing in tree form, use the </a:t>
            </a:r>
            <a:r>
              <a:rPr lang="en-US" dirty="0" err="1">
                <a:effectLst/>
              </a:rPr>
              <a:t>pstree</a:t>
            </a:r>
            <a:r>
              <a:rPr lang="en-US" dirty="0">
                <a:effectLst/>
              </a:rPr>
              <a:t> command. This enumerates processes using the same technique as </a:t>
            </a:r>
            <a:r>
              <a:rPr lang="en-US" dirty="0" err="1">
                <a:effectLst/>
              </a:rPr>
              <a:t>pslist</a:t>
            </a:r>
            <a:r>
              <a:rPr lang="en-US" dirty="0">
                <a:effectLst/>
              </a:rPr>
              <a:t>, so it will also not show hidden or unlinked processes. Child process are indicated using indention and periods. </a:t>
            </a:r>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79</a:t>
            </a:fld>
            <a:endParaRPr lang="en-GB" dirty="0"/>
          </a:p>
        </p:txBody>
      </p:sp>
    </p:spTree>
    <p:extLst>
      <p:ext uri="{BB962C8B-B14F-4D97-AF65-F5344CB8AC3E}">
        <p14:creationId xmlns:p14="http://schemas.microsoft.com/office/powerpoint/2010/main" val="15643130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t"/>
            <a:r>
              <a:rPr lang="en-US" dirty="0" err="1"/>
              <a:t>PsActiveProcessHead</a:t>
            </a:r>
            <a:r>
              <a:rPr lang="en-US" dirty="0"/>
              <a:t> linked list </a:t>
            </a:r>
          </a:p>
          <a:p>
            <a:pPr lvl="1" fontAlgn="t"/>
            <a:r>
              <a:rPr lang="en-US" dirty="0"/>
              <a:t>EPROCESS pool scanning </a:t>
            </a:r>
          </a:p>
          <a:p>
            <a:pPr lvl="1" fontAlgn="t"/>
            <a:r>
              <a:rPr lang="en-US" dirty="0"/>
              <a:t>ETHREAD pool scanning (then it references the owning EPROCESS) </a:t>
            </a:r>
          </a:p>
          <a:p>
            <a:pPr lvl="1" fontAlgn="t"/>
            <a:r>
              <a:rPr lang="en-US" dirty="0" err="1"/>
              <a:t>PspCidTable</a:t>
            </a:r>
            <a:r>
              <a:rPr lang="en-US" dirty="0"/>
              <a:t> </a:t>
            </a:r>
          </a:p>
          <a:p>
            <a:pPr lvl="1" fontAlgn="t"/>
            <a:r>
              <a:rPr lang="en-US" dirty="0"/>
              <a:t>Csrss.exe handle table </a:t>
            </a:r>
          </a:p>
          <a:p>
            <a:pPr lvl="1" fontAlgn="t"/>
            <a:r>
              <a:rPr lang="en-US" dirty="0"/>
              <a:t>Csrss.exe internal linked list </a:t>
            </a:r>
            <a:endParaRPr lang="en-US" dirty="0">
              <a:effectLst/>
            </a:endParaRPr>
          </a:p>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80</a:t>
            </a:fld>
            <a:endParaRPr lang="en-GB" dirty="0"/>
          </a:p>
        </p:txBody>
      </p:sp>
    </p:spTree>
    <p:extLst>
      <p:ext uri="{BB962C8B-B14F-4D97-AF65-F5344CB8AC3E}">
        <p14:creationId xmlns:p14="http://schemas.microsoft.com/office/powerpoint/2010/main" val="2468291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b="1" dirty="0" err="1">
                <a:effectLst/>
              </a:rPr>
              <a:t>malfind</a:t>
            </a:r>
            <a:endParaRPr lang="en-US" b="1" dirty="0">
              <a:effectLst/>
            </a:endParaRPr>
          </a:p>
          <a:p>
            <a:pPr fontAlgn="t"/>
            <a:r>
              <a:rPr lang="en-US" dirty="0">
                <a:effectLst/>
              </a:rPr>
              <a:t>The </a:t>
            </a:r>
            <a:r>
              <a:rPr lang="en-US" dirty="0" err="1">
                <a:effectLst/>
              </a:rPr>
              <a:t>malfind</a:t>
            </a:r>
            <a:r>
              <a:rPr lang="en-US" dirty="0">
                <a:effectLst/>
              </a:rPr>
              <a:t> command helps find hidden or injected code/DLLs in user mode memory, based on characteristics such as VAD tag and page permissions. </a:t>
            </a:r>
          </a:p>
          <a:p>
            <a:pPr fontAlgn="t"/>
            <a:r>
              <a:rPr lang="en-US" dirty="0">
                <a:effectLst/>
              </a:rPr>
              <a:t>Note: </a:t>
            </a:r>
            <a:r>
              <a:rPr lang="en-US" dirty="0" err="1">
                <a:effectLst/>
              </a:rPr>
              <a:t>malfind</a:t>
            </a:r>
            <a:r>
              <a:rPr lang="en-US" dirty="0">
                <a:effectLst/>
              </a:rPr>
              <a:t> does not detect DLLs injected into a process using </a:t>
            </a:r>
            <a:r>
              <a:rPr lang="en-US" dirty="0" err="1">
                <a:effectLst/>
              </a:rPr>
              <a:t>CreateRemoteThread</a:t>
            </a:r>
            <a:r>
              <a:rPr lang="en-US" dirty="0">
                <a:effectLst/>
              </a:rPr>
              <a:t>-&gt;</a:t>
            </a:r>
            <a:r>
              <a:rPr lang="en-US" dirty="0" err="1">
                <a:effectLst/>
              </a:rPr>
              <a:t>LoadLibrary</a:t>
            </a:r>
            <a:r>
              <a:rPr lang="en-US" dirty="0">
                <a:effectLst/>
              </a:rPr>
              <a:t>. DLLs injected with this technique are not hidden and thus you can view them with </a:t>
            </a:r>
            <a:r>
              <a:rPr lang="en-US" dirty="0" err="1">
                <a:effectLst/>
                <a:hlinkClick r:id="rId3"/>
              </a:rPr>
              <a:t>dlllist</a:t>
            </a:r>
            <a:r>
              <a:rPr lang="en-US" dirty="0">
                <a:effectLst/>
              </a:rPr>
              <a:t>. The purpose of </a:t>
            </a:r>
            <a:r>
              <a:rPr lang="en-US" dirty="0" err="1">
                <a:effectLst/>
              </a:rPr>
              <a:t>malfind</a:t>
            </a:r>
            <a:r>
              <a:rPr lang="en-US" dirty="0">
                <a:effectLst/>
              </a:rPr>
              <a:t> is to locate DLLs that standard methods/tools do not see. For more information see </a:t>
            </a:r>
            <a:r>
              <a:rPr lang="en-US" dirty="0">
                <a:effectLst/>
                <a:hlinkClick r:id="rId4" tooltip="Malfind cannot detect an injected DLL"/>
              </a:rPr>
              <a:t> Issue #178 </a:t>
            </a:r>
            <a:r>
              <a:rPr lang="en-US" dirty="0">
                <a:effectLst/>
              </a:rPr>
              <a:t>. </a:t>
            </a:r>
          </a:p>
          <a:p>
            <a:pPr fontAlgn="t"/>
            <a:r>
              <a:rPr lang="en-US" dirty="0">
                <a:effectLst/>
              </a:rPr>
              <a:t>Here is an example of using it to detect the presence of Zeus. The first memory segment (starting at 0x01600000) was detected because its executable, marked as private (not shared between processes) and has a </a:t>
            </a:r>
            <a:r>
              <a:rPr lang="en-US" dirty="0" err="1">
                <a:effectLst/>
              </a:rPr>
              <a:t>VadS</a:t>
            </a:r>
            <a:r>
              <a:rPr lang="en-US" dirty="0">
                <a:effectLst/>
              </a:rPr>
              <a:t> tag...which means there is no memory mapped file already occupying the space. Based on a disassembly of the data found at this address, it seems to contain some API hook trampoline stubs. </a:t>
            </a:r>
          </a:p>
          <a:p>
            <a:pPr fontAlgn="t"/>
            <a:r>
              <a:rPr lang="en-US" dirty="0">
                <a:effectLst/>
              </a:rPr>
              <a:t>The second memory segment (starting at 0x015D0000) was detected because it contained an executable that isn't listed in the PEB's module lists. </a:t>
            </a:r>
          </a:p>
          <a:p>
            <a:pPr fontAlgn="t"/>
            <a:r>
              <a:rPr lang="en-US" dirty="0">
                <a:effectLst/>
              </a:rPr>
              <a:t>If you want to save extracted copies of the memory segments identified by </a:t>
            </a:r>
            <a:r>
              <a:rPr lang="en-US" dirty="0" err="1">
                <a:effectLst/>
              </a:rPr>
              <a:t>malfind</a:t>
            </a:r>
            <a:r>
              <a:rPr lang="en-US" dirty="0">
                <a:effectLst/>
              </a:rPr>
              <a:t>, just supply an output directory with -D or --dump-</a:t>
            </a:r>
            <a:r>
              <a:rPr lang="en-US" dirty="0" err="1">
                <a:effectLst/>
              </a:rPr>
              <a:t>dir</a:t>
            </a:r>
            <a:r>
              <a:rPr lang="en-US" dirty="0">
                <a:effectLst/>
              </a:rPr>
              <a:t>=DIR. In this case, an unpacked copy of the Zeus binary that was injected into explorer.exe would be written to disk. </a:t>
            </a:r>
          </a:p>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83</a:t>
            </a:fld>
            <a:endParaRPr lang="en-GB" dirty="0"/>
          </a:p>
        </p:txBody>
      </p:sp>
    </p:spTree>
    <p:extLst>
      <p:ext uri="{BB962C8B-B14F-4D97-AF65-F5344CB8AC3E}">
        <p14:creationId xmlns:p14="http://schemas.microsoft.com/office/powerpoint/2010/main" val="1920148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84</a:t>
            </a:fld>
            <a:endParaRPr lang="en-GB" dirty="0"/>
          </a:p>
        </p:txBody>
      </p:sp>
    </p:spTree>
    <p:extLst>
      <p:ext uri="{BB962C8B-B14F-4D97-AF65-F5344CB8AC3E}">
        <p14:creationId xmlns:p14="http://schemas.microsoft.com/office/powerpoint/2010/main" val="2730544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http://www.computerworld.com/s/article/9226498/Russian_cybercriminals_earned_4.5_billion_in_2011 </a:t>
            </a:r>
          </a:p>
          <a:p>
            <a:r>
              <a:rPr lang="en-GB" dirty="0"/>
              <a:t>http://www.group-ib.com/images/media/Group-IB_Report_2011_ENG.pdf </a:t>
            </a:r>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4</a:t>
            </a:fld>
            <a:endParaRPr lang="en-GB" dirty="0"/>
          </a:p>
        </p:txBody>
      </p:sp>
    </p:spTree>
    <p:extLst>
      <p:ext uri="{BB962C8B-B14F-4D97-AF65-F5344CB8AC3E}">
        <p14:creationId xmlns:p14="http://schemas.microsoft.com/office/powerpoint/2010/main" val="3780677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85</a:t>
            </a:fld>
            <a:endParaRPr lang="en-GB" dirty="0"/>
          </a:p>
        </p:txBody>
      </p:sp>
    </p:spTree>
    <p:extLst>
      <p:ext uri="{BB962C8B-B14F-4D97-AF65-F5344CB8AC3E}">
        <p14:creationId xmlns:p14="http://schemas.microsoft.com/office/powerpoint/2010/main" val="29358981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To display a process's loaded DLLs, use the </a:t>
            </a:r>
            <a:r>
              <a:rPr lang="en-US" dirty="0" err="1">
                <a:effectLst/>
              </a:rPr>
              <a:t>dlllist</a:t>
            </a:r>
            <a:r>
              <a:rPr lang="en-US" dirty="0">
                <a:effectLst/>
              </a:rPr>
              <a:t> command. It walks the doubly-linked list of LDR_DATA_TABLE_ENTRY structures which is pointed to by the PEB's </a:t>
            </a:r>
            <a:r>
              <a:rPr lang="en-US" dirty="0" err="1">
                <a:effectLst/>
              </a:rPr>
              <a:t>InLoadOrderModuleList</a:t>
            </a:r>
            <a:r>
              <a:rPr lang="en-US" dirty="0">
                <a:effectLst/>
              </a:rPr>
              <a:t>. DLLs are automatically added to this list when a process calls </a:t>
            </a:r>
            <a:r>
              <a:rPr lang="en-US" dirty="0" err="1">
                <a:effectLst/>
              </a:rPr>
              <a:t>LoadLibrary</a:t>
            </a:r>
            <a:r>
              <a:rPr lang="en-US" dirty="0">
                <a:effectLst/>
              </a:rPr>
              <a:t> (or some derivative such as </a:t>
            </a:r>
            <a:r>
              <a:rPr lang="en-US" dirty="0" err="1">
                <a:effectLst/>
              </a:rPr>
              <a:t>LdrLoadDll</a:t>
            </a:r>
            <a:r>
              <a:rPr lang="en-US" dirty="0">
                <a:effectLst/>
              </a:rPr>
              <a:t>) and they aren't removed until </a:t>
            </a:r>
            <a:r>
              <a:rPr lang="en-US" dirty="0" err="1">
                <a:effectLst/>
              </a:rPr>
              <a:t>FreeLibrary</a:t>
            </a:r>
            <a:r>
              <a:rPr lang="en-US" dirty="0">
                <a:effectLst/>
              </a:rPr>
              <a:t> is called and the reference count reaches zero. The load count column tells you if a DLL was statically loaded (i.e. as a result of being in the exe or another DLL's import table) or dynamically loaded. </a:t>
            </a:r>
          </a:p>
          <a:p>
            <a:r>
              <a:rPr lang="en-US" dirty="0">
                <a:effectLst/>
              </a:rPr>
              <a:t>To display the DLLs for a specific process instead of all processes, use the -p or --</a:t>
            </a:r>
            <a:r>
              <a:rPr lang="en-US" dirty="0" err="1">
                <a:effectLst/>
              </a:rPr>
              <a:t>pid</a:t>
            </a:r>
            <a:r>
              <a:rPr lang="en-US" dirty="0">
                <a:effectLst/>
              </a:rPr>
              <a:t> filter as shown below. Also, in the following output, notice we're analyzing a Wow64 process. Wow64 processes have a limited list of DLLs in the PEB lists, but that doesn't mean they're the </a:t>
            </a:r>
            <a:r>
              <a:rPr lang="en-US" i="1" dirty="0">
                <a:effectLst/>
              </a:rPr>
              <a:t>only</a:t>
            </a:r>
            <a:r>
              <a:rPr lang="en-US" dirty="0">
                <a:effectLst/>
              </a:rPr>
              <a:t> DLLs loaded in the process address space. Thus Volatility will remind you to use the </a:t>
            </a:r>
            <a:r>
              <a:rPr lang="en-US" dirty="0" err="1">
                <a:effectLst/>
                <a:hlinkClick r:id="rId3"/>
              </a:rPr>
              <a:t>ldrmodules</a:t>
            </a:r>
            <a:r>
              <a:rPr lang="en-US" dirty="0">
                <a:effectLst/>
              </a:rPr>
              <a:t> instead for these processes. </a:t>
            </a:r>
          </a:p>
          <a:p>
            <a:r>
              <a:rPr lang="en-US" dirty="0">
                <a:effectLst/>
              </a:rPr>
              <a:t>To display the DLLs for a process that is hidden or unlinked by a rootkit, first use the </a:t>
            </a:r>
            <a:r>
              <a:rPr lang="en-US" dirty="0" err="1">
                <a:effectLst/>
              </a:rPr>
              <a:t>psscan</a:t>
            </a:r>
            <a:r>
              <a:rPr lang="en-US" dirty="0">
                <a:effectLst/>
              </a:rPr>
              <a:t> to get the physical offset of the EPROCESS object and supply it with --offset=OFFSET. The plugin will "bounce back" and determine the virtual address of the EPROCESS and then acquire an address space in order to access the PEB. </a:t>
            </a:r>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87</a:t>
            </a:fld>
            <a:endParaRPr lang="en-GB" dirty="0"/>
          </a:p>
        </p:txBody>
      </p:sp>
    </p:spTree>
    <p:extLst>
      <p:ext uri="{BB962C8B-B14F-4D97-AF65-F5344CB8AC3E}">
        <p14:creationId xmlns:p14="http://schemas.microsoft.com/office/powerpoint/2010/main" val="28744784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dirty="0">
                <a:effectLst/>
              </a:rPr>
              <a:t>To extract a DLL from a process's memory space and dump it to disk for analysis, use the </a:t>
            </a:r>
            <a:r>
              <a:rPr lang="en-US" dirty="0" err="1">
                <a:effectLst/>
              </a:rPr>
              <a:t>dlldump</a:t>
            </a:r>
            <a:r>
              <a:rPr lang="en-US" dirty="0">
                <a:effectLst/>
              </a:rPr>
              <a:t> command. The syntax is nearly the same as what we've shown for </a:t>
            </a:r>
            <a:r>
              <a:rPr lang="en-US" dirty="0" err="1">
                <a:effectLst/>
              </a:rPr>
              <a:t>dlllist</a:t>
            </a:r>
            <a:r>
              <a:rPr lang="en-US" dirty="0">
                <a:effectLst/>
              </a:rPr>
              <a:t> above. You can: </a:t>
            </a:r>
          </a:p>
          <a:p>
            <a:pPr fontAlgn="t"/>
            <a:r>
              <a:rPr lang="en-US" dirty="0">
                <a:effectLst/>
              </a:rPr>
              <a:t>Dump all DLLs from all processes </a:t>
            </a:r>
          </a:p>
          <a:p>
            <a:pPr fontAlgn="t"/>
            <a:r>
              <a:rPr lang="en-US" dirty="0">
                <a:effectLst/>
              </a:rPr>
              <a:t>Dump all DLLs from a specific process (with --</a:t>
            </a:r>
            <a:r>
              <a:rPr lang="en-US" dirty="0" err="1">
                <a:effectLst/>
              </a:rPr>
              <a:t>pid</a:t>
            </a:r>
            <a:r>
              <a:rPr lang="en-US" dirty="0">
                <a:effectLst/>
              </a:rPr>
              <a:t>=PID) </a:t>
            </a:r>
          </a:p>
          <a:p>
            <a:pPr fontAlgn="t"/>
            <a:r>
              <a:rPr lang="en-US" dirty="0">
                <a:effectLst/>
              </a:rPr>
              <a:t>Dump all DLLs from a hidden/unlinked process (with --offset=OFFSET) </a:t>
            </a:r>
          </a:p>
          <a:p>
            <a:pPr fontAlgn="t"/>
            <a:r>
              <a:rPr lang="en-US" dirty="0">
                <a:effectLst/>
              </a:rPr>
              <a:t>Dump a PE from anywhere in process memory (with --base=BASEADDR), this option is useful for extracting hidden DLLs </a:t>
            </a:r>
          </a:p>
          <a:p>
            <a:pPr fontAlgn="t"/>
            <a:r>
              <a:rPr lang="en-US" dirty="0">
                <a:effectLst/>
              </a:rPr>
              <a:t>Dump one or more DLLs that match a regular expression (--regex=REGEX), case sensitive or not (--ignore-case) </a:t>
            </a:r>
          </a:p>
          <a:p>
            <a:pPr fontAlgn="t"/>
            <a:r>
              <a:rPr lang="en-US" dirty="0">
                <a:effectLst/>
              </a:rPr>
              <a:t>To specify an output directory, use --dump-</a:t>
            </a:r>
            <a:r>
              <a:rPr lang="en-US" dirty="0" err="1">
                <a:effectLst/>
              </a:rPr>
              <a:t>dir</a:t>
            </a:r>
            <a:r>
              <a:rPr lang="en-US" dirty="0">
                <a:effectLst/>
              </a:rPr>
              <a:t>=DIR or -d DIR. </a:t>
            </a:r>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88</a:t>
            </a:fld>
            <a:endParaRPr lang="en-GB" dirty="0"/>
          </a:p>
        </p:txBody>
      </p:sp>
    </p:spTree>
    <p:extLst>
      <p:ext uri="{BB962C8B-B14F-4D97-AF65-F5344CB8AC3E}">
        <p14:creationId xmlns:p14="http://schemas.microsoft.com/office/powerpoint/2010/main" val="191763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To locate the virtual addresses of registry hives in memory, and the full paths to the corresponding hive on disk, use the </a:t>
            </a:r>
            <a:r>
              <a:rPr lang="en-US" dirty="0" err="1">
                <a:effectLst/>
              </a:rPr>
              <a:t>hivelist</a:t>
            </a:r>
            <a:r>
              <a:rPr lang="en-US" dirty="0">
                <a:effectLst/>
              </a:rPr>
              <a:t> command. If you want to print values from a certain hive, run this command first so you can see the address of the hives. </a:t>
            </a:r>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89</a:t>
            </a:fld>
            <a:endParaRPr lang="en-GB" dirty="0"/>
          </a:p>
        </p:txBody>
      </p:sp>
    </p:spTree>
    <p:extLst>
      <p:ext uri="{BB962C8B-B14F-4D97-AF65-F5344CB8AC3E}">
        <p14:creationId xmlns:p14="http://schemas.microsoft.com/office/powerpoint/2010/main" val="2529237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dirty="0">
                <a:effectLst/>
              </a:rPr>
              <a:t>To display the </a:t>
            </a:r>
            <a:r>
              <a:rPr lang="en-US" dirty="0" err="1">
                <a:effectLst/>
              </a:rPr>
              <a:t>subkeys</a:t>
            </a:r>
            <a:r>
              <a:rPr lang="en-US" dirty="0">
                <a:effectLst/>
              </a:rPr>
              <a:t>, values, data, and data types contained within a specified registry key, use the </a:t>
            </a:r>
            <a:r>
              <a:rPr lang="en-US" dirty="0" err="1">
                <a:effectLst/>
              </a:rPr>
              <a:t>printkey</a:t>
            </a:r>
            <a:r>
              <a:rPr lang="en-US" dirty="0">
                <a:effectLst/>
              </a:rPr>
              <a:t> command. By default, </a:t>
            </a:r>
            <a:r>
              <a:rPr lang="en-US" dirty="0" err="1">
                <a:effectLst/>
              </a:rPr>
              <a:t>printkey</a:t>
            </a:r>
            <a:r>
              <a:rPr lang="en-US" dirty="0">
                <a:effectLst/>
              </a:rPr>
              <a:t> will search all hives and print the key information (if found) for the requested key. Therefore, if the key is located in more than one hive, the information for the key will be printed for each hive that contains it. </a:t>
            </a:r>
          </a:p>
          <a:p>
            <a:pPr fontAlgn="t"/>
            <a:r>
              <a:rPr lang="en-US" dirty="0">
                <a:effectLst/>
              </a:rPr>
              <a:t>Say you want to traverse into the HKEY_LOCAL_MACHINE\Microsoft\Security Center\Svc key. You can do that in the following manner. Note: if you're running Volatility on Windows, enclose the key in double quotes </a:t>
            </a:r>
          </a:p>
          <a:p>
            <a:pPr fontAlgn="t"/>
            <a:r>
              <a:rPr lang="en-US" dirty="0">
                <a:effectLst/>
              </a:rPr>
              <a:t>Here you can see how the output appears when multiple hives (DEFAULT and ntuser.dat) contain the same key "Software\Microsoft\Windows NT\</a:t>
            </a:r>
            <a:r>
              <a:rPr lang="en-US" dirty="0" err="1">
                <a:effectLst/>
              </a:rPr>
              <a:t>CurrentVersion</a:t>
            </a:r>
            <a:r>
              <a:rPr lang="en-US" dirty="0">
                <a:effectLst/>
              </a:rPr>
              <a:t>". </a:t>
            </a:r>
          </a:p>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91</a:t>
            </a:fld>
            <a:endParaRPr lang="en-GB" dirty="0"/>
          </a:p>
        </p:txBody>
      </p:sp>
    </p:spTree>
    <p:extLst>
      <p:ext uri="{BB962C8B-B14F-4D97-AF65-F5344CB8AC3E}">
        <p14:creationId xmlns:p14="http://schemas.microsoft.com/office/powerpoint/2010/main" val="33455323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dirty="0">
                <a:effectLst/>
              </a:rPr>
              <a:t>To find API hooks in user mode or kernel mode, use the </a:t>
            </a:r>
            <a:r>
              <a:rPr lang="en-US" dirty="0" err="1">
                <a:effectLst/>
              </a:rPr>
              <a:t>apihooks</a:t>
            </a:r>
            <a:r>
              <a:rPr lang="en-US" dirty="0">
                <a:effectLst/>
              </a:rPr>
              <a:t> plugin. This finds IAT, EAT, Inline style hooks, and several special types of hooks. For Inline hooks, it detects CALLs and JMPs to direct and indirect locations, and it detects PUSH/RET instruction sequences. It also detects CALLs or JMPs to registers after an immediate value (address) is moved into the register. The special types of hooks that it detects include </a:t>
            </a:r>
            <a:r>
              <a:rPr lang="en-US" dirty="0" err="1">
                <a:effectLst/>
              </a:rPr>
              <a:t>syscall</a:t>
            </a:r>
            <a:r>
              <a:rPr lang="en-US" dirty="0">
                <a:effectLst/>
              </a:rPr>
              <a:t> hooking in ntdll.dll and calls to unknown code pages in kernel memory. </a:t>
            </a:r>
          </a:p>
          <a:p>
            <a:pPr fontAlgn="t"/>
            <a:r>
              <a:rPr lang="en-US" dirty="0">
                <a:effectLst/>
              </a:rPr>
              <a:t>As of Volatility 2.1, </a:t>
            </a:r>
            <a:r>
              <a:rPr lang="en-US" dirty="0" err="1">
                <a:effectLst/>
              </a:rPr>
              <a:t>apihooks</a:t>
            </a:r>
            <a:r>
              <a:rPr lang="en-US" dirty="0">
                <a:effectLst/>
              </a:rPr>
              <a:t> also detects hooked </a:t>
            </a:r>
            <a:r>
              <a:rPr lang="en-US" dirty="0" err="1">
                <a:effectLst/>
              </a:rPr>
              <a:t>winsock</a:t>
            </a:r>
            <a:r>
              <a:rPr lang="en-US" dirty="0">
                <a:effectLst/>
              </a:rPr>
              <a:t> procedure tables, includes an easier to read output format, supports multiple hop disassembly, and can optionally scan quicker through memory by ignoring non-critical processes and DLLs. </a:t>
            </a:r>
          </a:p>
          <a:p>
            <a:pPr fontAlgn="t"/>
            <a:r>
              <a:rPr lang="en-US" dirty="0">
                <a:effectLst/>
              </a:rPr>
              <a:t>Here is an example of detecting IAT hooks installed by </a:t>
            </a:r>
            <a:r>
              <a:rPr lang="en-US" dirty="0" err="1">
                <a:effectLst/>
              </a:rPr>
              <a:t>Coreflood</a:t>
            </a:r>
            <a:r>
              <a:rPr lang="en-US" dirty="0">
                <a:effectLst/>
              </a:rPr>
              <a:t>. The hooking module is unknown because there is no module (DLL) associated with the memory in which the rootkit code exists. If you want to extract the code containing the hooks, you have a few options: </a:t>
            </a:r>
          </a:p>
          <a:p>
            <a:pPr fontAlgn="t"/>
            <a:r>
              <a:rPr lang="en-US" dirty="0">
                <a:effectLst/>
              </a:rPr>
              <a:t>1. See if </a:t>
            </a:r>
            <a:r>
              <a:rPr lang="en-US" dirty="0" err="1">
                <a:effectLst/>
                <a:hlinkClick r:id="rId3"/>
              </a:rPr>
              <a:t>malfind</a:t>
            </a:r>
            <a:r>
              <a:rPr lang="en-US" dirty="0">
                <a:effectLst/>
              </a:rPr>
              <a:t> can automatically find and extract it. </a:t>
            </a:r>
          </a:p>
          <a:p>
            <a:pPr fontAlgn="t"/>
            <a:r>
              <a:rPr lang="en-US" dirty="0">
                <a:effectLst/>
              </a:rPr>
              <a:t>2. Use </a:t>
            </a:r>
            <a:r>
              <a:rPr lang="en-US" dirty="0" err="1">
                <a:effectLst/>
                <a:hlinkClick r:id="rId4"/>
              </a:rPr>
              <a:t>volshell</a:t>
            </a:r>
            <a:r>
              <a:rPr lang="en-US" dirty="0">
                <a:effectLst/>
              </a:rPr>
              <a:t> </a:t>
            </a:r>
            <a:r>
              <a:rPr lang="en-US" dirty="0" err="1">
                <a:effectLst/>
              </a:rPr>
              <a:t>dd</a:t>
            </a:r>
            <a:r>
              <a:rPr lang="en-US" dirty="0">
                <a:effectLst/>
              </a:rPr>
              <a:t>/</a:t>
            </a:r>
            <a:r>
              <a:rPr lang="en-US" dirty="0" err="1">
                <a:effectLst/>
              </a:rPr>
              <a:t>db</a:t>
            </a:r>
            <a:r>
              <a:rPr lang="en-US" dirty="0">
                <a:effectLst/>
              </a:rPr>
              <a:t> commands to scan backwards and look for an MZ header. Then pass that address to </a:t>
            </a:r>
            <a:r>
              <a:rPr lang="en-US" dirty="0" err="1">
                <a:effectLst/>
                <a:hlinkClick r:id="rId5"/>
              </a:rPr>
              <a:t>dlldump</a:t>
            </a:r>
            <a:r>
              <a:rPr lang="en-US" dirty="0">
                <a:effectLst/>
              </a:rPr>
              <a:t> as the --base value. </a:t>
            </a:r>
          </a:p>
          <a:p>
            <a:pPr fontAlgn="t"/>
            <a:r>
              <a:rPr lang="en-US" dirty="0">
                <a:effectLst/>
              </a:rPr>
              <a:t>3. Use </a:t>
            </a:r>
            <a:r>
              <a:rPr lang="en-US" dirty="0" err="1">
                <a:effectLst/>
                <a:hlinkClick r:id="rId6"/>
              </a:rPr>
              <a:t>vaddump</a:t>
            </a:r>
            <a:r>
              <a:rPr lang="en-US" dirty="0">
                <a:effectLst/>
              </a:rPr>
              <a:t> to extract all code segments to individual files (named according to start and end address), then find the file that contains the 0x7ff82 ranges. </a:t>
            </a:r>
          </a:p>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93</a:t>
            </a:fld>
            <a:endParaRPr lang="en-GB" dirty="0"/>
          </a:p>
        </p:txBody>
      </p:sp>
    </p:spTree>
    <p:extLst>
      <p:ext uri="{BB962C8B-B14F-4D97-AF65-F5344CB8AC3E}">
        <p14:creationId xmlns:p14="http://schemas.microsoft.com/office/powerpoint/2010/main" val="1555545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94</a:t>
            </a:fld>
            <a:endParaRPr lang="en-GB" dirty="0"/>
          </a:p>
        </p:txBody>
      </p:sp>
    </p:spTree>
    <p:extLst>
      <p:ext uri="{BB962C8B-B14F-4D97-AF65-F5344CB8AC3E}">
        <p14:creationId xmlns:p14="http://schemas.microsoft.com/office/powerpoint/2010/main" val="23241223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dirty="0"/>
              <a:t>In </a:t>
            </a:r>
            <a:r>
              <a:rPr lang="en-GB" dirty="0">
                <a:hlinkClick r:id="rId3" action="ppaction://hlinkfile" tooltip="Computer programming"/>
              </a:rPr>
              <a:t>computer programming</a:t>
            </a:r>
            <a:r>
              <a:rPr lang="en-GB" dirty="0"/>
              <a:t>, the term </a:t>
            </a:r>
            <a:r>
              <a:rPr lang="en-GB" b="1" dirty="0"/>
              <a:t>hooking</a:t>
            </a:r>
            <a:r>
              <a:rPr lang="en-GB" dirty="0"/>
              <a:t> covers a range of techniques used to alter or augment the </a:t>
            </a:r>
            <a:r>
              <a:rPr lang="en-GB" dirty="0" err="1"/>
              <a:t>behavior</a:t>
            </a:r>
            <a:r>
              <a:rPr lang="en-GB" dirty="0"/>
              <a:t> of an </a:t>
            </a:r>
            <a:r>
              <a:rPr lang="en-GB" dirty="0">
                <a:hlinkClick r:id="rId4" action="ppaction://hlinkfile" tooltip="Operating system"/>
              </a:rPr>
              <a:t>operating system</a:t>
            </a:r>
            <a:r>
              <a:rPr lang="en-GB" dirty="0"/>
              <a:t>, of </a:t>
            </a:r>
            <a:r>
              <a:rPr lang="en-GB" dirty="0">
                <a:hlinkClick r:id="rId5" action="ppaction://hlinkfile" tooltip="Application software"/>
              </a:rPr>
              <a:t>applications</a:t>
            </a:r>
            <a:r>
              <a:rPr lang="en-GB" dirty="0"/>
              <a:t>, or of other software components by intercepting </a:t>
            </a:r>
            <a:r>
              <a:rPr lang="en-GB" dirty="0">
                <a:hlinkClick r:id="rId6" action="ppaction://hlinkfile" tooltip="Subroutine"/>
              </a:rPr>
              <a:t>function calls</a:t>
            </a:r>
            <a:r>
              <a:rPr lang="en-GB" dirty="0"/>
              <a:t> or </a:t>
            </a:r>
            <a:r>
              <a:rPr lang="en-GB" dirty="0">
                <a:hlinkClick r:id="rId7" action="ppaction://hlinkfile" tooltip="Message passing"/>
              </a:rPr>
              <a:t>messages</a:t>
            </a:r>
            <a:r>
              <a:rPr lang="en-GB" dirty="0"/>
              <a:t> or </a:t>
            </a:r>
            <a:r>
              <a:rPr lang="en-GB" dirty="0">
                <a:hlinkClick r:id="rId8" action="ppaction://hlinkfile" tooltip="Event (computing)"/>
              </a:rPr>
              <a:t>events</a:t>
            </a:r>
            <a:r>
              <a:rPr lang="en-GB" dirty="0"/>
              <a:t> passed between </a:t>
            </a:r>
            <a:r>
              <a:rPr lang="en-GB" dirty="0">
                <a:hlinkClick r:id="rId9" action="ppaction://hlinkfile" tooltip="Module"/>
              </a:rPr>
              <a:t>software components</a:t>
            </a:r>
            <a:r>
              <a:rPr lang="en-GB" dirty="0"/>
              <a:t>. Code that handles such intercepted function calls, events or messages is called a "hook".</a:t>
            </a:r>
          </a:p>
          <a:p>
            <a:pPr rtl="0"/>
            <a:r>
              <a:rPr lang="en-GB" dirty="0"/>
              <a:t>Hooking is used for many purposes, including </a:t>
            </a:r>
            <a:r>
              <a:rPr lang="en-GB" dirty="0">
                <a:hlinkClick r:id="rId10" action="ppaction://hlinkfile" tooltip="Debugging"/>
              </a:rPr>
              <a:t>debugging</a:t>
            </a:r>
            <a:r>
              <a:rPr lang="en-GB" dirty="0"/>
              <a:t> and extending functionality. Examples might include intercepting keyboard or mouse event messages before they reach an application, or intercepting operating system calls in order to monitor </a:t>
            </a:r>
            <a:r>
              <a:rPr lang="en-GB" dirty="0" err="1"/>
              <a:t>behavior</a:t>
            </a:r>
            <a:r>
              <a:rPr lang="en-GB" dirty="0"/>
              <a:t> or modify the function of an application or other component.</a:t>
            </a:r>
          </a:p>
          <a:p>
            <a:pPr rtl="0"/>
            <a:r>
              <a:rPr lang="en-GB" dirty="0"/>
              <a:t>Hooking can also be used by malicious code. For example, </a:t>
            </a:r>
            <a:r>
              <a:rPr lang="en-GB" dirty="0">
                <a:hlinkClick r:id="rId11" action="ppaction://hlinkfile" tooltip="Rootkit"/>
              </a:rPr>
              <a:t>rootkits</a:t>
            </a:r>
            <a:r>
              <a:rPr lang="en-GB" dirty="0"/>
              <a:t>, pieces of software that try to make themselves invisible by faking the output of </a:t>
            </a:r>
            <a:r>
              <a:rPr lang="en-GB" dirty="0">
                <a:hlinkClick r:id="rId12" action="ppaction://hlinkfile" tooltip="API"/>
              </a:rPr>
              <a:t>API</a:t>
            </a:r>
            <a:r>
              <a:rPr lang="en-GB" dirty="0"/>
              <a:t> calls that would otherwise reveal their existence, often use hooking techniques. A </a:t>
            </a:r>
            <a:r>
              <a:rPr lang="en-GB" dirty="0" err="1">
                <a:hlinkClick r:id="rId13" action="ppaction://hlinkfile" tooltip="Wallhack"/>
              </a:rPr>
              <a:t>wallhack</a:t>
            </a:r>
            <a:r>
              <a:rPr lang="en-GB" dirty="0"/>
              <a:t> is another example of malicious </a:t>
            </a:r>
            <a:r>
              <a:rPr lang="en-GB" dirty="0" err="1"/>
              <a:t>behavior</a:t>
            </a:r>
            <a:r>
              <a:rPr lang="en-GB" dirty="0"/>
              <a:t> that can stem from hooking techniques. It is done by intercepting function calls in a computer game and altering what is shown to the player to allow them to gain an unfair advantage over other players.</a:t>
            </a:r>
          </a:p>
          <a:p>
            <a:endParaRPr lang="en-GB" dirty="0"/>
          </a:p>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95</a:t>
            </a:fld>
            <a:endParaRPr lang="en-GB" dirty="0"/>
          </a:p>
        </p:txBody>
      </p:sp>
    </p:spTree>
    <p:extLst>
      <p:ext uri="{BB962C8B-B14F-4D97-AF65-F5344CB8AC3E}">
        <p14:creationId xmlns:p14="http://schemas.microsoft.com/office/powerpoint/2010/main" val="35319483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To find API hooks in user mode or kernel mode, use the </a:t>
            </a:r>
            <a:r>
              <a:rPr lang="en-US" dirty="0" err="1">
                <a:effectLst/>
              </a:rPr>
              <a:t>apihooks</a:t>
            </a:r>
            <a:r>
              <a:rPr lang="en-US" dirty="0">
                <a:effectLst/>
              </a:rPr>
              <a:t> plugin. This finds IAT, EAT, Inline style hooks, and several special types of hooks. For Inline hooks, it detects CALLs and JMPs to direct and indirect locations, and it detects PUSH/RET instruction sequences.</a:t>
            </a:r>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97</a:t>
            </a:fld>
            <a:endParaRPr lang="en-GB" dirty="0"/>
          </a:p>
        </p:txBody>
      </p:sp>
    </p:spTree>
    <p:extLst>
      <p:ext uri="{BB962C8B-B14F-4D97-AF65-F5344CB8AC3E}">
        <p14:creationId xmlns:p14="http://schemas.microsoft.com/office/powerpoint/2010/main" val="11710651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To extract all memory resident pages in a process (see </a:t>
            </a:r>
            <a:r>
              <a:rPr lang="en-US" dirty="0" err="1">
                <a:effectLst/>
                <a:hlinkClick r:id="rId3"/>
              </a:rPr>
              <a:t>memmap</a:t>
            </a:r>
            <a:r>
              <a:rPr lang="en-US" dirty="0">
                <a:effectLst/>
              </a:rPr>
              <a:t> for details) into an individual file, use the </a:t>
            </a:r>
            <a:r>
              <a:rPr lang="en-US" dirty="0" err="1">
                <a:effectLst/>
              </a:rPr>
              <a:t>memdump</a:t>
            </a:r>
            <a:r>
              <a:rPr lang="en-US" dirty="0">
                <a:effectLst/>
              </a:rPr>
              <a:t> command. Supply the output directory with -D or --dump-</a:t>
            </a:r>
            <a:r>
              <a:rPr lang="en-US" dirty="0" err="1">
                <a:effectLst/>
              </a:rPr>
              <a:t>dir</a:t>
            </a:r>
            <a:r>
              <a:rPr lang="en-US" dirty="0">
                <a:effectLst/>
              </a:rPr>
              <a:t>=DIR. </a:t>
            </a:r>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98</a:t>
            </a:fld>
            <a:endParaRPr lang="en-GB" dirty="0"/>
          </a:p>
        </p:txBody>
      </p:sp>
    </p:spTree>
    <p:extLst>
      <p:ext uri="{BB962C8B-B14F-4D97-AF65-F5344CB8AC3E}">
        <p14:creationId xmlns:p14="http://schemas.microsoft.com/office/powerpoint/2010/main" val="2918434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http://csis.org/files/attachments/140609_McAfee_PDF.pdf </a:t>
            </a:r>
          </a:p>
          <a:p>
            <a:r>
              <a:rPr lang="en-GB" dirty="0"/>
              <a:t>http://csis.org/files/attachments/140609_rp_economic_impact_cybercrime_report.pdf </a:t>
            </a:r>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5</a:t>
            </a:fld>
            <a:endParaRPr lang="en-GB" dirty="0"/>
          </a:p>
        </p:txBody>
      </p:sp>
    </p:spTree>
    <p:extLst>
      <p:ext uri="{BB962C8B-B14F-4D97-AF65-F5344CB8AC3E}">
        <p14:creationId xmlns:p14="http://schemas.microsoft.com/office/powerpoint/2010/main" val="2826506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http://linuxcommand.org/man_pages/xxd1.html </a:t>
            </a:r>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111</a:t>
            </a:fld>
            <a:endParaRPr lang="en-GB" dirty="0"/>
          </a:p>
        </p:txBody>
      </p:sp>
    </p:spTree>
    <p:extLst>
      <p:ext uri="{BB962C8B-B14F-4D97-AF65-F5344CB8AC3E}">
        <p14:creationId xmlns:p14="http://schemas.microsoft.com/office/powerpoint/2010/main" val="19639406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114</a:t>
            </a:fld>
            <a:endParaRPr lang="en-GB" dirty="0"/>
          </a:p>
        </p:txBody>
      </p:sp>
    </p:spTree>
    <p:extLst>
      <p:ext uri="{BB962C8B-B14F-4D97-AF65-F5344CB8AC3E}">
        <p14:creationId xmlns:p14="http://schemas.microsoft.com/office/powerpoint/2010/main" val="858109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http://mnin.blogspot.gr/2011/09/abstract-memory-analysis-zeus.html#!/2011/09/abstract-memory-analysis-zeus.html </a:t>
            </a:r>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119</a:t>
            </a:fld>
            <a:endParaRPr lang="en-GB" dirty="0"/>
          </a:p>
        </p:txBody>
      </p:sp>
    </p:spTree>
    <p:extLst>
      <p:ext uri="{BB962C8B-B14F-4D97-AF65-F5344CB8AC3E}">
        <p14:creationId xmlns:p14="http://schemas.microsoft.com/office/powerpoint/2010/main" val="34837081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124</a:t>
            </a:fld>
            <a:endParaRPr lang="en-GB" dirty="0"/>
          </a:p>
        </p:txBody>
      </p:sp>
    </p:spTree>
    <p:extLst>
      <p:ext uri="{BB962C8B-B14F-4D97-AF65-F5344CB8AC3E}">
        <p14:creationId xmlns:p14="http://schemas.microsoft.com/office/powerpoint/2010/main" val="381156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http://www.ecb.europa.eu/pub/pdf/other/recommendationssecurityinternetpaymentsoutcomeofpcfinalversionafterpc201301en.pdf?ea09bd2b9f5008bf6308c8ebd5a74156</a:t>
            </a:r>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6</a:t>
            </a:fld>
            <a:endParaRPr lang="en-GB" dirty="0"/>
          </a:p>
        </p:txBody>
      </p:sp>
    </p:spTree>
    <p:extLst>
      <p:ext uri="{BB962C8B-B14F-4D97-AF65-F5344CB8AC3E}">
        <p14:creationId xmlns:p14="http://schemas.microsoft.com/office/powerpoint/2010/main" val="4078852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http://www.coe.int/t/dghl/cooperation/economiccrime/cybercrime/documents/countryprofiles/default_en.asp </a:t>
            </a:r>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11</a:t>
            </a:fld>
            <a:endParaRPr lang="en-GB" dirty="0"/>
          </a:p>
        </p:txBody>
      </p:sp>
    </p:spTree>
    <p:extLst>
      <p:ext uri="{BB962C8B-B14F-4D97-AF65-F5344CB8AC3E}">
        <p14:creationId xmlns:p14="http://schemas.microsoft.com/office/powerpoint/2010/main" val="3529127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and destination account numbers – one of them is typically a local account in the banking system </a:t>
            </a:r>
            <a:r>
              <a:rPr lang="en-US" dirty="0" err="1"/>
              <a:t>analysed</a:t>
            </a:r>
            <a:r>
              <a:rPr lang="en-US" dirty="0"/>
              <a:t>, the other can be local or an account in different bank. </a:t>
            </a:r>
          </a:p>
          <a:p>
            <a:r>
              <a:rPr lang="en-US" dirty="0"/>
              <a:t>Amount of money in the transaction </a:t>
            </a:r>
          </a:p>
          <a:p>
            <a:r>
              <a:rPr lang="en-GB" dirty="0"/>
              <a:t>The transaction currency </a:t>
            </a:r>
          </a:p>
          <a:p>
            <a:r>
              <a:rPr lang="en-GB" dirty="0"/>
              <a:t>Payee </a:t>
            </a:r>
          </a:p>
          <a:p>
            <a:r>
              <a:rPr lang="en-US" dirty="0"/>
              <a:t>Transfer type (standard, fast, SWIFT and others) </a:t>
            </a:r>
          </a:p>
          <a:p>
            <a:r>
              <a:rPr lang="en-US" dirty="0"/>
              <a:t>Title or description put on the order </a:t>
            </a:r>
            <a:endParaRPr lang="en-GB" dirty="0"/>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13</a:t>
            </a:fld>
            <a:endParaRPr lang="en-GB" dirty="0"/>
          </a:p>
        </p:txBody>
      </p:sp>
    </p:spTree>
    <p:extLst>
      <p:ext uri="{BB962C8B-B14F-4D97-AF65-F5344CB8AC3E}">
        <p14:creationId xmlns:p14="http://schemas.microsoft.com/office/powerpoint/2010/main" val="838482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google.gr/url?sa=t&amp;rct=j&amp;q=&amp;esrc=s&amp;frm=1&amp;source=web&amp;cd=4&amp;cad=rja&amp;ved=0CD8QFjAD&amp;url=http%3A%2F%2Fcomputing.unn.ac.uk%2Fstaff%2Fcgma2%2Fcm036%2FOldStuff%2FWeek4%2FTransactionsAndRecovery_Sem.doc&amp;ei=zBXhUu7gN4SJyQOIxIHoBA&amp;usg=AFQjCNEBhos0b-2mnRfArYE0S3XlNTrz1g&amp;sig2=EGi37sn3dSVFNlBr0YgVKQ</a:t>
            </a:r>
          </a:p>
        </p:txBody>
      </p:sp>
      <p:sp>
        <p:nvSpPr>
          <p:cNvPr id="4" name="Slide Number Placeholder 3"/>
          <p:cNvSpPr>
            <a:spLocks noGrp="1"/>
          </p:cNvSpPr>
          <p:nvPr>
            <p:ph type="sldNum" sz="quarter" idx="10"/>
          </p:nvPr>
        </p:nvSpPr>
        <p:spPr/>
        <p:txBody>
          <a:bodyPr/>
          <a:lstStyle/>
          <a:p>
            <a:pPr>
              <a:defRPr/>
            </a:pPr>
            <a:fld id="{0230F07B-ED40-AF42-8CE1-51AD72630507}" type="slidenum">
              <a:rPr lang="en-GB" smtClean="0"/>
              <a:pPr>
                <a:defRPr/>
              </a:pPr>
              <a:t>14</a:t>
            </a:fld>
            <a:endParaRPr lang="en-GB" dirty="0"/>
          </a:p>
        </p:txBody>
      </p:sp>
    </p:spTree>
    <p:extLst>
      <p:ext uri="{BB962C8B-B14F-4D97-AF65-F5344CB8AC3E}">
        <p14:creationId xmlns:p14="http://schemas.microsoft.com/office/powerpoint/2010/main" val="668438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nl-BE"/>
          </a:p>
        </p:txBody>
      </p:sp>
      <p:sp>
        <p:nvSpPr>
          <p:cNvPr id="3" name="Espace réservé du contenu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Tree>
    <p:extLst>
      <p:ext uri="{BB962C8B-B14F-4D97-AF65-F5344CB8AC3E}">
        <p14:creationId xmlns:p14="http://schemas.microsoft.com/office/powerpoint/2010/main" val="3489403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nl-BE"/>
          </a:p>
        </p:txBody>
      </p:sp>
      <p:sp>
        <p:nvSpPr>
          <p:cNvPr id="3" name="Espace réservé du contenu 2"/>
          <p:cNvSpPr>
            <a:spLocks noGrp="1"/>
          </p:cNvSpPr>
          <p:nvPr>
            <p:ph sz="half" idx="1"/>
          </p:nvPr>
        </p:nvSpPr>
        <p:spPr>
          <a:xfrm>
            <a:off x="834008" y="1981200"/>
            <a:ext cx="3810000" cy="3962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Espace réservé du contenu 3"/>
          <p:cNvSpPr>
            <a:spLocks noGrp="1"/>
          </p:cNvSpPr>
          <p:nvPr>
            <p:ph sz="half" idx="2"/>
          </p:nvPr>
        </p:nvSpPr>
        <p:spPr>
          <a:xfrm>
            <a:off x="4938464" y="1981200"/>
            <a:ext cx="3810000" cy="3962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Tree>
    <p:extLst>
      <p:ext uri="{BB962C8B-B14F-4D97-AF65-F5344CB8AC3E}">
        <p14:creationId xmlns:p14="http://schemas.microsoft.com/office/powerpoint/2010/main" val="1740233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DB94DBF-F37A-416E-BAD2-86339AEE48DF}" type="datetimeFigureOut">
              <a:rPr lang="en-GB" smtClean="0"/>
              <a:t>13/10/2021</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B8406C2-106B-4BF1-9AF7-B3A1EB2417B3}" type="slidenum">
              <a:rPr lang="en-GB" smtClean="0"/>
              <a:t>‹N°›</a:t>
            </a:fld>
            <a:endParaRPr lang="en-GB"/>
          </a:p>
        </p:txBody>
      </p:sp>
    </p:spTree>
    <p:extLst>
      <p:ext uri="{BB962C8B-B14F-4D97-AF65-F5344CB8AC3E}">
        <p14:creationId xmlns:p14="http://schemas.microsoft.com/office/powerpoint/2010/main" val="1937756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defRPr/>
            </a:pPr>
            <a:endParaRPr lang="en-NZ" dirty="0">
              <a:ea typeface="ＭＳ Ｐゴシック" pitchFamily="34" charset="-128"/>
            </a:endParaRPr>
          </a:p>
        </p:txBody>
      </p:sp>
      <p:sp>
        <p:nvSpPr>
          <p:cNvPr id="3" name="Content Placeholder 2"/>
          <p:cNvSpPr>
            <a:spLocks noGrp="1"/>
          </p:cNvSpPr>
          <p:nvPr>
            <p:ph idx="1"/>
          </p:nvPr>
        </p:nvSpPr>
        <p:spPr/>
        <p:txBody>
          <a:bodyPr/>
          <a:lstStyle>
            <a:lvl1pPr algn="just">
              <a:buClr>
                <a:schemeClr val="tx1"/>
              </a:buClr>
              <a:buFont typeface="Courier New" pitchFamily="49" charset="0"/>
              <a:buChar char="o"/>
              <a:defRPr sz="2400">
                <a:solidFill>
                  <a:schemeClr val="tx1"/>
                </a:solidFill>
              </a:defRPr>
            </a:lvl1pPr>
            <a:lvl2pPr algn="just">
              <a:buClr>
                <a:schemeClr val="tx1"/>
              </a:buClr>
              <a:buFont typeface="Courier New" pitchFamily="49" charset="0"/>
              <a:buChar char="o"/>
              <a:defRPr sz="2400">
                <a:solidFill>
                  <a:schemeClr val="tx1"/>
                </a:solidFill>
              </a:defRPr>
            </a:lvl2pPr>
            <a:lvl3pPr algn="just">
              <a:buClr>
                <a:schemeClr val="tx1"/>
              </a:buClr>
              <a:buFont typeface="Courier New" pitchFamily="49" charset="0"/>
              <a:buChar char="o"/>
              <a:defRPr sz="2400">
                <a:solidFill>
                  <a:schemeClr val="tx1"/>
                </a:solidFill>
              </a:defRPr>
            </a:lvl3pPr>
            <a:lvl4pPr algn="just">
              <a:buClr>
                <a:schemeClr val="tx1"/>
              </a:buClr>
              <a:buFont typeface="Courier New" pitchFamily="49" charset="0"/>
              <a:buChar char="o"/>
              <a:defRPr sz="2400">
                <a:solidFill>
                  <a:schemeClr val="tx1"/>
                </a:solidFill>
              </a:defRPr>
            </a:lvl4pPr>
            <a:lvl5pPr algn="just">
              <a:buClr>
                <a:schemeClr val="tx1"/>
              </a:buClr>
              <a:buFont typeface="Courier New" pitchFamily="49" charset="0"/>
              <a:buChar char="o"/>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dirty="0"/>
          </a:p>
        </p:txBody>
      </p:sp>
      <p:sp>
        <p:nvSpPr>
          <p:cNvPr id="4" name="Title 3"/>
          <p:cNvSpPr>
            <a:spLocks noGrp="1"/>
          </p:cNvSpPr>
          <p:nvPr>
            <p:ph type="title"/>
          </p:nvPr>
        </p:nvSpPr>
        <p:spPr>
          <a:xfrm>
            <a:off x="1181100" y="93663"/>
            <a:ext cx="7953375" cy="1143000"/>
          </a:xfrm>
        </p:spPr>
        <p:txBody>
          <a:bodyPr/>
          <a:lstStyle>
            <a:lvl1pPr algn="l">
              <a:defRPr sz="4000" b="0">
                <a:solidFill>
                  <a:schemeClr val="tx2"/>
                </a:solidFill>
                <a:latin typeface="Calibri" pitchFamily="34" charset="0"/>
              </a:defRPr>
            </a:lvl1pPr>
          </a:lstStyle>
          <a:p>
            <a:r>
              <a:rPr lang="en-US"/>
              <a:t>Click to edit Master title style</a:t>
            </a:r>
            <a:endParaRPr lang="en-GB" dirty="0"/>
          </a:p>
        </p:txBody>
      </p:sp>
      <p:sp>
        <p:nvSpPr>
          <p:cNvPr id="10" name="Date Placeholder 9"/>
          <p:cNvSpPr>
            <a:spLocks noGrp="1"/>
          </p:cNvSpPr>
          <p:nvPr>
            <p:ph type="dt" sz="half" idx="10"/>
          </p:nvPr>
        </p:nvSpPr>
        <p:spPr>
          <a:xfrm>
            <a:off x="457200" y="6356350"/>
            <a:ext cx="2133600" cy="365125"/>
          </a:xfrm>
          <a:prstGeom prst="rect">
            <a:avLst/>
          </a:prstGeom>
        </p:spPr>
        <p:txBody>
          <a:bodyPr/>
          <a:lstStyle/>
          <a:p>
            <a:fld id="{58CF721D-20D7-4C03-AC84-38CD8E75E38B}" type="datetimeFigureOut">
              <a:rPr lang="en-GB" smtClean="0"/>
              <a:t>13/10/2021</a:t>
            </a:fld>
            <a:endParaRPr lang="en-GB"/>
          </a:p>
        </p:txBody>
      </p:sp>
      <p:sp>
        <p:nvSpPr>
          <p:cNvPr id="11" name="Slide Number Placeholder 10"/>
          <p:cNvSpPr>
            <a:spLocks noGrp="1"/>
          </p:cNvSpPr>
          <p:nvPr>
            <p:ph type="sldNum" sz="quarter" idx="11"/>
          </p:nvPr>
        </p:nvSpPr>
        <p:spPr>
          <a:xfrm>
            <a:off x="6553200" y="6356350"/>
            <a:ext cx="2133600" cy="365125"/>
          </a:xfrm>
          <a:prstGeom prst="rect">
            <a:avLst/>
          </a:prstGeom>
        </p:spPr>
        <p:txBody>
          <a:bodyPr/>
          <a:lstStyle/>
          <a:p>
            <a:fld id="{9FC89D71-7E51-4FD5-9A6B-A30AF8963159}" type="slidenum">
              <a:rPr lang="en-GB" smtClean="0"/>
              <a:t>‹N°›</a:t>
            </a:fld>
            <a:endParaRPr lang="en-GB"/>
          </a:p>
        </p:txBody>
      </p:sp>
      <p:sp>
        <p:nvSpPr>
          <p:cNvPr id="12" name="Footer Placeholder 11"/>
          <p:cNvSpPr>
            <a:spLocks noGrp="1"/>
          </p:cNvSpPr>
          <p:nvPr>
            <p:ph type="ftr" sz="quarter" idx="12"/>
          </p:nvPr>
        </p:nvSpPr>
        <p:spPr>
          <a:xfrm>
            <a:off x="3124200" y="6356350"/>
            <a:ext cx="2895600" cy="365125"/>
          </a:xfrm>
          <a:prstGeom prst="rect">
            <a:avLst/>
          </a:prstGeom>
        </p:spPr>
        <p:txBody>
          <a:bodyPr/>
          <a:lstStyle>
            <a:lvl1pPr algn="ctr">
              <a:defRPr/>
            </a:lvl1pPr>
          </a:lstStyle>
          <a:p>
            <a:endParaRPr lang="en-GB"/>
          </a:p>
        </p:txBody>
      </p:sp>
    </p:spTree>
    <p:extLst>
      <p:ext uri="{BB962C8B-B14F-4D97-AF65-F5344CB8AC3E}">
        <p14:creationId xmlns:p14="http://schemas.microsoft.com/office/powerpoint/2010/main" val="1957865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nl-BE"/>
          </a:p>
        </p:txBody>
      </p:sp>
      <p:sp>
        <p:nvSpPr>
          <p:cNvPr id="3" name="Espace réservé du contenu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Tree>
    <p:extLst>
      <p:ext uri="{BB962C8B-B14F-4D97-AF65-F5344CB8AC3E}">
        <p14:creationId xmlns:p14="http://schemas.microsoft.com/office/powerpoint/2010/main" val="3489403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nl-BE"/>
          </a:p>
        </p:txBody>
      </p:sp>
      <p:sp>
        <p:nvSpPr>
          <p:cNvPr id="3" name="Espace réservé du contenu 2"/>
          <p:cNvSpPr>
            <a:spLocks noGrp="1"/>
          </p:cNvSpPr>
          <p:nvPr>
            <p:ph sz="half" idx="1"/>
          </p:nvPr>
        </p:nvSpPr>
        <p:spPr>
          <a:xfrm>
            <a:off x="834008" y="1981200"/>
            <a:ext cx="3810000" cy="3962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Espace réservé du contenu 3"/>
          <p:cNvSpPr>
            <a:spLocks noGrp="1"/>
          </p:cNvSpPr>
          <p:nvPr>
            <p:ph sz="half" idx="2"/>
          </p:nvPr>
        </p:nvSpPr>
        <p:spPr>
          <a:xfrm>
            <a:off x="4938464" y="1981200"/>
            <a:ext cx="3810000" cy="3962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Tree>
    <p:extLst>
      <p:ext uri="{BB962C8B-B14F-4D97-AF65-F5344CB8AC3E}">
        <p14:creationId xmlns:p14="http://schemas.microsoft.com/office/powerpoint/2010/main" val="1740233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DB94DBF-F37A-416E-BAD2-86339AEE48DF}" type="datetimeFigureOut">
              <a:rPr lang="en-GB" smtClean="0"/>
              <a:t>13/10/2021</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B8406C2-106B-4BF1-9AF7-B3A1EB2417B3}" type="slidenum">
              <a:rPr lang="en-GB" smtClean="0"/>
              <a:t>‹N°›</a:t>
            </a:fld>
            <a:endParaRPr lang="en-GB"/>
          </a:p>
        </p:txBody>
      </p:sp>
    </p:spTree>
    <p:extLst>
      <p:ext uri="{BB962C8B-B14F-4D97-AF65-F5344CB8AC3E}">
        <p14:creationId xmlns:p14="http://schemas.microsoft.com/office/powerpoint/2010/main" val="1937756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defRPr/>
            </a:pPr>
            <a:endParaRPr lang="en-NZ" dirty="0">
              <a:ea typeface="ＭＳ Ｐゴシック" pitchFamily="34" charset="-128"/>
            </a:endParaRPr>
          </a:p>
        </p:txBody>
      </p:sp>
      <p:sp>
        <p:nvSpPr>
          <p:cNvPr id="3" name="Content Placeholder 2"/>
          <p:cNvSpPr>
            <a:spLocks noGrp="1"/>
          </p:cNvSpPr>
          <p:nvPr>
            <p:ph idx="1"/>
          </p:nvPr>
        </p:nvSpPr>
        <p:spPr/>
        <p:txBody>
          <a:bodyPr/>
          <a:lstStyle>
            <a:lvl1pPr algn="just">
              <a:buClr>
                <a:schemeClr val="tx1"/>
              </a:buClr>
              <a:buFont typeface="Courier New" pitchFamily="49" charset="0"/>
              <a:buChar char="o"/>
              <a:defRPr sz="2400">
                <a:solidFill>
                  <a:schemeClr val="tx1"/>
                </a:solidFill>
              </a:defRPr>
            </a:lvl1pPr>
            <a:lvl2pPr algn="just">
              <a:buClr>
                <a:schemeClr val="tx1"/>
              </a:buClr>
              <a:buFont typeface="Courier New" pitchFamily="49" charset="0"/>
              <a:buChar char="o"/>
              <a:defRPr sz="2400">
                <a:solidFill>
                  <a:schemeClr val="tx1"/>
                </a:solidFill>
              </a:defRPr>
            </a:lvl2pPr>
            <a:lvl3pPr algn="just">
              <a:buClr>
                <a:schemeClr val="tx1"/>
              </a:buClr>
              <a:buFont typeface="Courier New" pitchFamily="49" charset="0"/>
              <a:buChar char="o"/>
              <a:defRPr sz="2400">
                <a:solidFill>
                  <a:schemeClr val="tx1"/>
                </a:solidFill>
              </a:defRPr>
            </a:lvl3pPr>
            <a:lvl4pPr algn="just">
              <a:buClr>
                <a:schemeClr val="tx1"/>
              </a:buClr>
              <a:buFont typeface="Courier New" pitchFamily="49" charset="0"/>
              <a:buChar char="o"/>
              <a:defRPr sz="2400">
                <a:solidFill>
                  <a:schemeClr val="tx1"/>
                </a:solidFill>
              </a:defRPr>
            </a:lvl4pPr>
            <a:lvl5pPr algn="just">
              <a:buClr>
                <a:schemeClr val="tx1"/>
              </a:buClr>
              <a:buFont typeface="Courier New" pitchFamily="49" charset="0"/>
              <a:buChar char="o"/>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dirty="0"/>
          </a:p>
        </p:txBody>
      </p:sp>
      <p:sp>
        <p:nvSpPr>
          <p:cNvPr id="4" name="Title 3"/>
          <p:cNvSpPr>
            <a:spLocks noGrp="1"/>
          </p:cNvSpPr>
          <p:nvPr>
            <p:ph type="title"/>
          </p:nvPr>
        </p:nvSpPr>
        <p:spPr>
          <a:xfrm>
            <a:off x="1181100" y="93663"/>
            <a:ext cx="7953375" cy="1143000"/>
          </a:xfrm>
        </p:spPr>
        <p:txBody>
          <a:bodyPr/>
          <a:lstStyle>
            <a:lvl1pPr algn="l">
              <a:defRPr sz="4000" b="0">
                <a:solidFill>
                  <a:schemeClr val="tx2"/>
                </a:solidFill>
                <a:latin typeface="Calibri" pitchFamily="34" charset="0"/>
              </a:defRPr>
            </a:lvl1pPr>
          </a:lstStyle>
          <a:p>
            <a:r>
              <a:rPr lang="en-US"/>
              <a:t>Click to edit Master title style</a:t>
            </a:r>
            <a:endParaRPr lang="en-GB" dirty="0"/>
          </a:p>
        </p:txBody>
      </p:sp>
      <p:sp>
        <p:nvSpPr>
          <p:cNvPr id="10" name="Date Placeholder 9"/>
          <p:cNvSpPr>
            <a:spLocks noGrp="1"/>
          </p:cNvSpPr>
          <p:nvPr>
            <p:ph type="dt" sz="half" idx="10"/>
          </p:nvPr>
        </p:nvSpPr>
        <p:spPr>
          <a:xfrm>
            <a:off x="457200" y="6356350"/>
            <a:ext cx="2133600" cy="365125"/>
          </a:xfrm>
          <a:prstGeom prst="rect">
            <a:avLst/>
          </a:prstGeom>
        </p:spPr>
        <p:txBody>
          <a:bodyPr/>
          <a:lstStyle/>
          <a:p>
            <a:fld id="{58CF721D-20D7-4C03-AC84-38CD8E75E38B}" type="datetimeFigureOut">
              <a:rPr lang="en-GB" smtClean="0"/>
              <a:t>13/10/2021</a:t>
            </a:fld>
            <a:endParaRPr lang="en-GB"/>
          </a:p>
        </p:txBody>
      </p:sp>
      <p:sp>
        <p:nvSpPr>
          <p:cNvPr id="11" name="Slide Number Placeholder 10"/>
          <p:cNvSpPr>
            <a:spLocks noGrp="1"/>
          </p:cNvSpPr>
          <p:nvPr>
            <p:ph type="sldNum" sz="quarter" idx="11"/>
          </p:nvPr>
        </p:nvSpPr>
        <p:spPr>
          <a:xfrm>
            <a:off x="6553200" y="6356350"/>
            <a:ext cx="2133600" cy="365125"/>
          </a:xfrm>
          <a:prstGeom prst="rect">
            <a:avLst/>
          </a:prstGeom>
        </p:spPr>
        <p:txBody>
          <a:bodyPr/>
          <a:lstStyle/>
          <a:p>
            <a:fld id="{9FC89D71-7E51-4FD5-9A6B-A30AF8963159}" type="slidenum">
              <a:rPr lang="en-GB" smtClean="0"/>
              <a:t>‹N°›</a:t>
            </a:fld>
            <a:endParaRPr lang="en-GB"/>
          </a:p>
        </p:txBody>
      </p:sp>
      <p:sp>
        <p:nvSpPr>
          <p:cNvPr id="12" name="Footer Placeholder 11"/>
          <p:cNvSpPr>
            <a:spLocks noGrp="1"/>
          </p:cNvSpPr>
          <p:nvPr>
            <p:ph type="ftr" sz="quarter" idx="12"/>
          </p:nvPr>
        </p:nvSpPr>
        <p:spPr>
          <a:xfrm>
            <a:off x="3124200" y="6356350"/>
            <a:ext cx="2895600" cy="365125"/>
          </a:xfrm>
          <a:prstGeom prst="rect">
            <a:avLst/>
          </a:prstGeom>
        </p:spPr>
        <p:txBody>
          <a:bodyPr/>
          <a:lstStyle>
            <a:lvl1pPr algn="ctr">
              <a:defRPr/>
            </a:lvl1pPr>
          </a:lstStyle>
          <a:p>
            <a:endParaRPr lang="en-GB"/>
          </a:p>
        </p:txBody>
      </p:sp>
    </p:spTree>
    <p:extLst>
      <p:ext uri="{BB962C8B-B14F-4D97-AF65-F5344CB8AC3E}">
        <p14:creationId xmlns:p14="http://schemas.microsoft.com/office/powerpoint/2010/main" val="19578652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nl-BE"/>
          </a:p>
        </p:txBody>
      </p:sp>
      <p:sp>
        <p:nvSpPr>
          <p:cNvPr id="3" name="Espace réservé du contenu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Tree>
    <p:extLst>
      <p:ext uri="{BB962C8B-B14F-4D97-AF65-F5344CB8AC3E}">
        <p14:creationId xmlns:p14="http://schemas.microsoft.com/office/powerpoint/2010/main" val="34894035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nl-BE"/>
          </a:p>
        </p:txBody>
      </p:sp>
      <p:sp>
        <p:nvSpPr>
          <p:cNvPr id="3" name="Espace réservé du contenu 2"/>
          <p:cNvSpPr>
            <a:spLocks noGrp="1"/>
          </p:cNvSpPr>
          <p:nvPr>
            <p:ph sz="half" idx="1"/>
          </p:nvPr>
        </p:nvSpPr>
        <p:spPr>
          <a:xfrm>
            <a:off x="834008" y="1981200"/>
            <a:ext cx="3810000" cy="3962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Espace réservé du contenu 3"/>
          <p:cNvSpPr>
            <a:spLocks noGrp="1"/>
          </p:cNvSpPr>
          <p:nvPr>
            <p:ph sz="half" idx="2"/>
          </p:nvPr>
        </p:nvSpPr>
        <p:spPr>
          <a:xfrm>
            <a:off x="4938464" y="1981200"/>
            <a:ext cx="3810000" cy="3962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Tree>
    <p:extLst>
      <p:ext uri="{BB962C8B-B14F-4D97-AF65-F5344CB8AC3E}">
        <p14:creationId xmlns:p14="http://schemas.microsoft.com/office/powerpoint/2010/main" val="17402338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DB94DBF-F37A-416E-BAD2-86339AEE48DF}" type="datetimeFigureOut">
              <a:rPr lang="en-GB" smtClean="0"/>
              <a:t>13/10/2021</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B8406C2-106B-4BF1-9AF7-B3A1EB2417B3}" type="slidenum">
              <a:rPr lang="en-GB" smtClean="0"/>
              <a:t>‹N°›</a:t>
            </a:fld>
            <a:endParaRPr lang="en-GB"/>
          </a:p>
        </p:txBody>
      </p:sp>
    </p:spTree>
    <p:extLst>
      <p:ext uri="{BB962C8B-B14F-4D97-AF65-F5344CB8AC3E}">
        <p14:creationId xmlns:p14="http://schemas.microsoft.com/office/powerpoint/2010/main" val="1937756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nl-BE"/>
          </a:p>
        </p:txBody>
      </p:sp>
      <p:sp>
        <p:nvSpPr>
          <p:cNvPr id="3" name="Espace réservé du contenu 2"/>
          <p:cNvSpPr>
            <a:spLocks noGrp="1"/>
          </p:cNvSpPr>
          <p:nvPr>
            <p:ph sz="half" idx="1"/>
          </p:nvPr>
        </p:nvSpPr>
        <p:spPr>
          <a:xfrm>
            <a:off x="834008" y="1981200"/>
            <a:ext cx="3810000" cy="3962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Espace réservé du contenu 3"/>
          <p:cNvSpPr>
            <a:spLocks noGrp="1"/>
          </p:cNvSpPr>
          <p:nvPr>
            <p:ph sz="half" idx="2"/>
          </p:nvPr>
        </p:nvSpPr>
        <p:spPr>
          <a:xfrm>
            <a:off x="4938464" y="1981200"/>
            <a:ext cx="3810000" cy="3962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Tree>
    <p:extLst>
      <p:ext uri="{BB962C8B-B14F-4D97-AF65-F5344CB8AC3E}">
        <p14:creationId xmlns:p14="http://schemas.microsoft.com/office/powerpoint/2010/main" val="17402338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defRPr/>
            </a:pPr>
            <a:endParaRPr lang="en-NZ" dirty="0">
              <a:ea typeface="ＭＳ Ｐゴシック" pitchFamily="34" charset="-128"/>
            </a:endParaRPr>
          </a:p>
        </p:txBody>
      </p:sp>
      <p:sp>
        <p:nvSpPr>
          <p:cNvPr id="3" name="Content Placeholder 2"/>
          <p:cNvSpPr>
            <a:spLocks noGrp="1"/>
          </p:cNvSpPr>
          <p:nvPr>
            <p:ph idx="1"/>
          </p:nvPr>
        </p:nvSpPr>
        <p:spPr/>
        <p:txBody>
          <a:bodyPr/>
          <a:lstStyle>
            <a:lvl1pPr algn="just">
              <a:buClr>
                <a:schemeClr val="tx1"/>
              </a:buClr>
              <a:buFont typeface="Courier New" pitchFamily="49" charset="0"/>
              <a:buChar char="o"/>
              <a:defRPr sz="2400">
                <a:solidFill>
                  <a:schemeClr val="tx1"/>
                </a:solidFill>
              </a:defRPr>
            </a:lvl1pPr>
            <a:lvl2pPr algn="just">
              <a:buClr>
                <a:schemeClr val="tx1"/>
              </a:buClr>
              <a:buFont typeface="Courier New" pitchFamily="49" charset="0"/>
              <a:buChar char="o"/>
              <a:defRPr sz="2400">
                <a:solidFill>
                  <a:schemeClr val="tx1"/>
                </a:solidFill>
              </a:defRPr>
            </a:lvl2pPr>
            <a:lvl3pPr algn="just">
              <a:buClr>
                <a:schemeClr val="tx1"/>
              </a:buClr>
              <a:buFont typeface="Courier New" pitchFamily="49" charset="0"/>
              <a:buChar char="o"/>
              <a:defRPr sz="2400">
                <a:solidFill>
                  <a:schemeClr val="tx1"/>
                </a:solidFill>
              </a:defRPr>
            </a:lvl3pPr>
            <a:lvl4pPr algn="just">
              <a:buClr>
                <a:schemeClr val="tx1"/>
              </a:buClr>
              <a:buFont typeface="Courier New" pitchFamily="49" charset="0"/>
              <a:buChar char="o"/>
              <a:defRPr sz="2400">
                <a:solidFill>
                  <a:schemeClr val="tx1"/>
                </a:solidFill>
              </a:defRPr>
            </a:lvl4pPr>
            <a:lvl5pPr algn="just">
              <a:buClr>
                <a:schemeClr val="tx1"/>
              </a:buClr>
              <a:buFont typeface="Courier New" pitchFamily="49" charset="0"/>
              <a:buChar char="o"/>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dirty="0"/>
          </a:p>
        </p:txBody>
      </p:sp>
      <p:sp>
        <p:nvSpPr>
          <p:cNvPr id="4" name="Title 3"/>
          <p:cNvSpPr>
            <a:spLocks noGrp="1"/>
          </p:cNvSpPr>
          <p:nvPr>
            <p:ph type="title"/>
          </p:nvPr>
        </p:nvSpPr>
        <p:spPr>
          <a:xfrm>
            <a:off x="1181100" y="93663"/>
            <a:ext cx="7953375" cy="1143000"/>
          </a:xfrm>
        </p:spPr>
        <p:txBody>
          <a:bodyPr/>
          <a:lstStyle>
            <a:lvl1pPr algn="l">
              <a:defRPr sz="4000" b="0">
                <a:solidFill>
                  <a:schemeClr val="tx2"/>
                </a:solidFill>
                <a:latin typeface="Calibri" pitchFamily="34" charset="0"/>
              </a:defRPr>
            </a:lvl1pPr>
          </a:lstStyle>
          <a:p>
            <a:r>
              <a:rPr lang="en-US"/>
              <a:t>Click to edit Master title style</a:t>
            </a:r>
            <a:endParaRPr lang="en-GB" dirty="0"/>
          </a:p>
        </p:txBody>
      </p:sp>
      <p:sp>
        <p:nvSpPr>
          <p:cNvPr id="10" name="Date Placeholder 9"/>
          <p:cNvSpPr>
            <a:spLocks noGrp="1"/>
          </p:cNvSpPr>
          <p:nvPr>
            <p:ph type="dt" sz="half" idx="10"/>
          </p:nvPr>
        </p:nvSpPr>
        <p:spPr>
          <a:xfrm>
            <a:off x="457200" y="6356350"/>
            <a:ext cx="2133600" cy="365125"/>
          </a:xfrm>
          <a:prstGeom prst="rect">
            <a:avLst/>
          </a:prstGeom>
        </p:spPr>
        <p:txBody>
          <a:bodyPr/>
          <a:lstStyle/>
          <a:p>
            <a:fld id="{58CF721D-20D7-4C03-AC84-38CD8E75E38B}" type="datetimeFigureOut">
              <a:rPr lang="en-GB" smtClean="0"/>
              <a:t>13/10/2021</a:t>
            </a:fld>
            <a:endParaRPr lang="en-GB"/>
          </a:p>
        </p:txBody>
      </p:sp>
      <p:sp>
        <p:nvSpPr>
          <p:cNvPr id="11" name="Slide Number Placeholder 10"/>
          <p:cNvSpPr>
            <a:spLocks noGrp="1"/>
          </p:cNvSpPr>
          <p:nvPr>
            <p:ph type="sldNum" sz="quarter" idx="11"/>
          </p:nvPr>
        </p:nvSpPr>
        <p:spPr>
          <a:xfrm>
            <a:off x="6553200" y="6356350"/>
            <a:ext cx="2133600" cy="365125"/>
          </a:xfrm>
          <a:prstGeom prst="rect">
            <a:avLst/>
          </a:prstGeom>
        </p:spPr>
        <p:txBody>
          <a:bodyPr/>
          <a:lstStyle/>
          <a:p>
            <a:fld id="{9FC89D71-7E51-4FD5-9A6B-A30AF8963159}" type="slidenum">
              <a:rPr lang="en-GB" smtClean="0"/>
              <a:t>‹N°›</a:t>
            </a:fld>
            <a:endParaRPr lang="en-GB"/>
          </a:p>
        </p:txBody>
      </p:sp>
      <p:sp>
        <p:nvSpPr>
          <p:cNvPr id="12" name="Footer Placeholder 11"/>
          <p:cNvSpPr>
            <a:spLocks noGrp="1"/>
          </p:cNvSpPr>
          <p:nvPr>
            <p:ph type="ftr" sz="quarter" idx="12"/>
          </p:nvPr>
        </p:nvSpPr>
        <p:spPr>
          <a:xfrm>
            <a:off x="3124200" y="6356350"/>
            <a:ext cx="2895600" cy="365125"/>
          </a:xfrm>
          <a:prstGeom prst="rect">
            <a:avLst/>
          </a:prstGeom>
        </p:spPr>
        <p:txBody>
          <a:bodyPr/>
          <a:lstStyle>
            <a:lvl1pPr algn="ctr">
              <a:defRPr/>
            </a:lvl1pPr>
          </a:lstStyle>
          <a:p>
            <a:endParaRPr lang="en-GB"/>
          </a:p>
        </p:txBody>
      </p:sp>
    </p:spTree>
    <p:extLst>
      <p:ext uri="{BB962C8B-B14F-4D97-AF65-F5344CB8AC3E}">
        <p14:creationId xmlns:p14="http://schemas.microsoft.com/office/powerpoint/2010/main" val="1957865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DB94DBF-F37A-416E-BAD2-86339AEE48DF}" type="datetimeFigureOut">
              <a:rPr lang="en-GB" smtClean="0"/>
              <a:t>13/10/2021</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B8406C2-106B-4BF1-9AF7-B3A1EB2417B3}" type="slidenum">
              <a:rPr lang="en-GB" smtClean="0"/>
              <a:t>‹N°›</a:t>
            </a:fld>
            <a:endParaRPr lang="en-GB"/>
          </a:p>
        </p:txBody>
      </p:sp>
    </p:spTree>
    <p:extLst>
      <p:ext uri="{BB962C8B-B14F-4D97-AF65-F5344CB8AC3E}">
        <p14:creationId xmlns:p14="http://schemas.microsoft.com/office/powerpoint/2010/main" val="1937756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defRPr/>
            </a:pPr>
            <a:endParaRPr lang="en-NZ" dirty="0">
              <a:ea typeface="ＭＳ Ｐゴシック" pitchFamily="34" charset="-128"/>
            </a:endParaRPr>
          </a:p>
        </p:txBody>
      </p:sp>
      <p:sp>
        <p:nvSpPr>
          <p:cNvPr id="3" name="Content Placeholder 2"/>
          <p:cNvSpPr>
            <a:spLocks noGrp="1"/>
          </p:cNvSpPr>
          <p:nvPr>
            <p:ph idx="1"/>
          </p:nvPr>
        </p:nvSpPr>
        <p:spPr/>
        <p:txBody>
          <a:bodyPr/>
          <a:lstStyle>
            <a:lvl1pPr algn="just">
              <a:buClr>
                <a:schemeClr val="tx1"/>
              </a:buClr>
              <a:buFont typeface="Courier New" pitchFamily="49" charset="0"/>
              <a:buChar char="o"/>
              <a:defRPr sz="2400">
                <a:solidFill>
                  <a:schemeClr val="tx1"/>
                </a:solidFill>
              </a:defRPr>
            </a:lvl1pPr>
            <a:lvl2pPr algn="just">
              <a:buClr>
                <a:schemeClr val="tx1"/>
              </a:buClr>
              <a:buFont typeface="Courier New" pitchFamily="49" charset="0"/>
              <a:buChar char="o"/>
              <a:defRPr sz="2400">
                <a:solidFill>
                  <a:schemeClr val="tx1"/>
                </a:solidFill>
              </a:defRPr>
            </a:lvl2pPr>
            <a:lvl3pPr algn="just">
              <a:buClr>
                <a:schemeClr val="tx1"/>
              </a:buClr>
              <a:buFont typeface="Courier New" pitchFamily="49" charset="0"/>
              <a:buChar char="o"/>
              <a:defRPr sz="2400">
                <a:solidFill>
                  <a:schemeClr val="tx1"/>
                </a:solidFill>
              </a:defRPr>
            </a:lvl3pPr>
            <a:lvl4pPr algn="just">
              <a:buClr>
                <a:schemeClr val="tx1"/>
              </a:buClr>
              <a:buFont typeface="Courier New" pitchFamily="49" charset="0"/>
              <a:buChar char="o"/>
              <a:defRPr sz="2400">
                <a:solidFill>
                  <a:schemeClr val="tx1"/>
                </a:solidFill>
              </a:defRPr>
            </a:lvl4pPr>
            <a:lvl5pPr algn="just">
              <a:buClr>
                <a:schemeClr val="tx1"/>
              </a:buClr>
              <a:buFont typeface="Courier New" pitchFamily="49" charset="0"/>
              <a:buChar char="o"/>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dirty="0"/>
          </a:p>
        </p:txBody>
      </p:sp>
      <p:sp>
        <p:nvSpPr>
          <p:cNvPr id="4" name="Title 3"/>
          <p:cNvSpPr>
            <a:spLocks noGrp="1"/>
          </p:cNvSpPr>
          <p:nvPr>
            <p:ph type="title"/>
          </p:nvPr>
        </p:nvSpPr>
        <p:spPr>
          <a:xfrm>
            <a:off x="1181100" y="93663"/>
            <a:ext cx="7953375" cy="1143000"/>
          </a:xfrm>
        </p:spPr>
        <p:txBody>
          <a:bodyPr/>
          <a:lstStyle>
            <a:lvl1pPr algn="l">
              <a:defRPr sz="4000" b="0">
                <a:solidFill>
                  <a:schemeClr val="tx2"/>
                </a:solidFill>
                <a:latin typeface="Calibri" pitchFamily="34" charset="0"/>
              </a:defRPr>
            </a:lvl1pPr>
          </a:lstStyle>
          <a:p>
            <a:r>
              <a:rPr lang="en-US"/>
              <a:t>Click to edit Master title style</a:t>
            </a:r>
            <a:endParaRPr lang="en-GB" dirty="0"/>
          </a:p>
        </p:txBody>
      </p:sp>
      <p:sp>
        <p:nvSpPr>
          <p:cNvPr id="10" name="Date Placeholder 9"/>
          <p:cNvSpPr>
            <a:spLocks noGrp="1"/>
          </p:cNvSpPr>
          <p:nvPr>
            <p:ph type="dt" sz="half" idx="10"/>
          </p:nvPr>
        </p:nvSpPr>
        <p:spPr>
          <a:xfrm>
            <a:off x="457200" y="6356350"/>
            <a:ext cx="2133600" cy="365125"/>
          </a:xfrm>
          <a:prstGeom prst="rect">
            <a:avLst/>
          </a:prstGeom>
        </p:spPr>
        <p:txBody>
          <a:bodyPr/>
          <a:lstStyle/>
          <a:p>
            <a:fld id="{58CF721D-20D7-4C03-AC84-38CD8E75E38B}" type="datetimeFigureOut">
              <a:rPr lang="en-GB" smtClean="0"/>
              <a:t>13/10/2021</a:t>
            </a:fld>
            <a:endParaRPr lang="en-GB"/>
          </a:p>
        </p:txBody>
      </p:sp>
      <p:sp>
        <p:nvSpPr>
          <p:cNvPr id="11" name="Slide Number Placeholder 10"/>
          <p:cNvSpPr>
            <a:spLocks noGrp="1"/>
          </p:cNvSpPr>
          <p:nvPr>
            <p:ph type="sldNum" sz="quarter" idx="11"/>
          </p:nvPr>
        </p:nvSpPr>
        <p:spPr>
          <a:xfrm>
            <a:off x="6553200" y="6356350"/>
            <a:ext cx="2133600" cy="365125"/>
          </a:xfrm>
          <a:prstGeom prst="rect">
            <a:avLst/>
          </a:prstGeom>
        </p:spPr>
        <p:txBody>
          <a:bodyPr/>
          <a:lstStyle/>
          <a:p>
            <a:fld id="{9FC89D71-7E51-4FD5-9A6B-A30AF8963159}" type="slidenum">
              <a:rPr lang="en-GB" smtClean="0"/>
              <a:t>‹N°›</a:t>
            </a:fld>
            <a:endParaRPr lang="en-GB"/>
          </a:p>
        </p:txBody>
      </p:sp>
      <p:sp>
        <p:nvSpPr>
          <p:cNvPr id="12" name="Footer Placeholder 11"/>
          <p:cNvSpPr>
            <a:spLocks noGrp="1"/>
          </p:cNvSpPr>
          <p:nvPr>
            <p:ph type="ftr" sz="quarter" idx="12"/>
          </p:nvPr>
        </p:nvSpPr>
        <p:spPr>
          <a:xfrm>
            <a:off x="3124200" y="6356350"/>
            <a:ext cx="2895600" cy="365125"/>
          </a:xfrm>
          <a:prstGeom prst="rect">
            <a:avLst/>
          </a:prstGeom>
        </p:spPr>
        <p:txBody>
          <a:bodyPr/>
          <a:lstStyle>
            <a:lvl1pPr algn="ctr">
              <a:defRPr/>
            </a:lvl1pPr>
          </a:lstStyle>
          <a:p>
            <a:endParaRPr lang="en-GB"/>
          </a:p>
        </p:txBody>
      </p:sp>
    </p:spTree>
    <p:extLst>
      <p:ext uri="{BB962C8B-B14F-4D97-AF65-F5344CB8AC3E}">
        <p14:creationId xmlns:p14="http://schemas.microsoft.com/office/powerpoint/2010/main" val="1957865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nl-BE"/>
          </a:p>
        </p:txBody>
      </p:sp>
      <p:sp>
        <p:nvSpPr>
          <p:cNvPr id="3" name="Espace réservé du contenu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Tree>
    <p:extLst>
      <p:ext uri="{BB962C8B-B14F-4D97-AF65-F5344CB8AC3E}">
        <p14:creationId xmlns:p14="http://schemas.microsoft.com/office/powerpoint/2010/main" val="3489403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nl-BE"/>
          </a:p>
        </p:txBody>
      </p:sp>
      <p:sp>
        <p:nvSpPr>
          <p:cNvPr id="3" name="Espace réservé du contenu 2"/>
          <p:cNvSpPr>
            <a:spLocks noGrp="1"/>
          </p:cNvSpPr>
          <p:nvPr>
            <p:ph sz="half" idx="1"/>
          </p:nvPr>
        </p:nvSpPr>
        <p:spPr>
          <a:xfrm>
            <a:off x="834008" y="1981200"/>
            <a:ext cx="3810000" cy="3962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Espace réservé du contenu 3"/>
          <p:cNvSpPr>
            <a:spLocks noGrp="1"/>
          </p:cNvSpPr>
          <p:nvPr>
            <p:ph sz="half" idx="2"/>
          </p:nvPr>
        </p:nvSpPr>
        <p:spPr>
          <a:xfrm>
            <a:off x="4938464" y="1981200"/>
            <a:ext cx="3810000" cy="3962400"/>
          </a:xfrm>
        </p:spPr>
        <p:txBody>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Tree>
    <p:extLst>
      <p:ext uri="{BB962C8B-B14F-4D97-AF65-F5344CB8AC3E}">
        <p14:creationId xmlns:p14="http://schemas.microsoft.com/office/powerpoint/2010/main" val="1740233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DB94DBF-F37A-416E-BAD2-86339AEE48DF}" type="datetimeFigureOut">
              <a:rPr lang="en-GB" smtClean="0"/>
              <a:t>13/10/2021</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B8406C2-106B-4BF1-9AF7-B3A1EB2417B3}" type="slidenum">
              <a:rPr lang="en-GB" smtClean="0"/>
              <a:t>‹N°›</a:t>
            </a:fld>
            <a:endParaRPr lang="en-GB"/>
          </a:p>
        </p:txBody>
      </p:sp>
    </p:spTree>
    <p:extLst>
      <p:ext uri="{BB962C8B-B14F-4D97-AF65-F5344CB8AC3E}">
        <p14:creationId xmlns:p14="http://schemas.microsoft.com/office/powerpoint/2010/main" val="1937756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defRPr/>
            </a:pPr>
            <a:endParaRPr lang="en-NZ" dirty="0">
              <a:ea typeface="ＭＳ Ｐゴシック" pitchFamily="34" charset="-128"/>
            </a:endParaRPr>
          </a:p>
        </p:txBody>
      </p:sp>
      <p:sp>
        <p:nvSpPr>
          <p:cNvPr id="3" name="Content Placeholder 2"/>
          <p:cNvSpPr>
            <a:spLocks noGrp="1"/>
          </p:cNvSpPr>
          <p:nvPr>
            <p:ph idx="1"/>
          </p:nvPr>
        </p:nvSpPr>
        <p:spPr/>
        <p:txBody>
          <a:bodyPr/>
          <a:lstStyle>
            <a:lvl1pPr algn="just">
              <a:buClr>
                <a:schemeClr val="tx1"/>
              </a:buClr>
              <a:buFont typeface="Courier New" pitchFamily="49" charset="0"/>
              <a:buChar char="o"/>
              <a:defRPr sz="2400">
                <a:solidFill>
                  <a:schemeClr val="tx1"/>
                </a:solidFill>
              </a:defRPr>
            </a:lvl1pPr>
            <a:lvl2pPr algn="just">
              <a:buClr>
                <a:schemeClr val="tx1"/>
              </a:buClr>
              <a:buFont typeface="Courier New" pitchFamily="49" charset="0"/>
              <a:buChar char="o"/>
              <a:defRPr sz="2400">
                <a:solidFill>
                  <a:schemeClr val="tx1"/>
                </a:solidFill>
              </a:defRPr>
            </a:lvl2pPr>
            <a:lvl3pPr algn="just">
              <a:buClr>
                <a:schemeClr val="tx1"/>
              </a:buClr>
              <a:buFont typeface="Courier New" pitchFamily="49" charset="0"/>
              <a:buChar char="o"/>
              <a:defRPr sz="2400">
                <a:solidFill>
                  <a:schemeClr val="tx1"/>
                </a:solidFill>
              </a:defRPr>
            </a:lvl3pPr>
            <a:lvl4pPr algn="just">
              <a:buClr>
                <a:schemeClr val="tx1"/>
              </a:buClr>
              <a:buFont typeface="Courier New" pitchFamily="49" charset="0"/>
              <a:buChar char="o"/>
              <a:defRPr sz="2400">
                <a:solidFill>
                  <a:schemeClr val="tx1"/>
                </a:solidFill>
              </a:defRPr>
            </a:lvl4pPr>
            <a:lvl5pPr algn="just">
              <a:buClr>
                <a:schemeClr val="tx1"/>
              </a:buClr>
              <a:buFont typeface="Courier New" pitchFamily="49" charset="0"/>
              <a:buChar char="o"/>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dirty="0"/>
          </a:p>
        </p:txBody>
      </p:sp>
      <p:sp>
        <p:nvSpPr>
          <p:cNvPr id="4" name="Title 3"/>
          <p:cNvSpPr>
            <a:spLocks noGrp="1"/>
          </p:cNvSpPr>
          <p:nvPr>
            <p:ph type="title"/>
          </p:nvPr>
        </p:nvSpPr>
        <p:spPr>
          <a:xfrm>
            <a:off x="1181100" y="93663"/>
            <a:ext cx="7953375" cy="1143000"/>
          </a:xfrm>
        </p:spPr>
        <p:txBody>
          <a:bodyPr/>
          <a:lstStyle>
            <a:lvl1pPr algn="l">
              <a:defRPr sz="4000" b="0">
                <a:solidFill>
                  <a:schemeClr val="tx2"/>
                </a:solidFill>
                <a:latin typeface="Calibri" pitchFamily="34" charset="0"/>
              </a:defRPr>
            </a:lvl1pPr>
          </a:lstStyle>
          <a:p>
            <a:r>
              <a:rPr lang="en-US"/>
              <a:t>Click to edit Master title style</a:t>
            </a:r>
            <a:endParaRPr lang="en-GB" dirty="0"/>
          </a:p>
        </p:txBody>
      </p:sp>
      <p:sp>
        <p:nvSpPr>
          <p:cNvPr id="10" name="Date Placeholder 9"/>
          <p:cNvSpPr>
            <a:spLocks noGrp="1"/>
          </p:cNvSpPr>
          <p:nvPr>
            <p:ph type="dt" sz="half" idx="10"/>
          </p:nvPr>
        </p:nvSpPr>
        <p:spPr>
          <a:xfrm>
            <a:off x="457200" y="6356350"/>
            <a:ext cx="2133600" cy="365125"/>
          </a:xfrm>
          <a:prstGeom prst="rect">
            <a:avLst/>
          </a:prstGeom>
        </p:spPr>
        <p:txBody>
          <a:bodyPr/>
          <a:lstStyle/>
          <a:p>
            <a:fld id="{58CF721D-20D7-4C03-AC84-38CD8E75E38B}" type="datetimeFigureOut">
              <a:rPr lang="en-GB" smtClean="0"/>
              <a:t>13/10/2021</a:t>
            </a:fld>
            <a:endParaRPr lang="en-GB"/>
          </a:p>
        </p:txBody>
      </p:sp>
      <p:sp>
        <p:nvSpPr>
          <p:cNvPr id="11" name="Slide Number Placeholder 10"/>
          <p:cNvSpPr>
            <a:spLocks noGrp="1"/>
          </p:cNvSpPr>
          <p:nvPr>
            <p:ph type="sldNum" sz="quarter" idx="11"/>
          </p:nvPr>
        </p:nvSpPr>
        <p:spPr>
          <a:xfrm>
            <a:off x="6553200" y="6356350"/>
            <a:ext cx="2133600" cy="365125"/>
          </a:xfrm>
          <a:prstGeom prst="rect">
            <a:avLst/>
          </a:prstGeom>
        </p:spPr>
        <p:txBody>
          <a:bodyPr/>
          <a:lstStyle/>
          <a:p>
            <a:fld id="{9FC89D71-7E51-4FD5-9A6B-A30AF8963159}" type="slidenum">
              <a:rPr lang="en-GB" smtClean="0"/>
              <a:t>‹N°›</a:t>
            </a:fld>
            <a:endParaRPr lang="en-GB"/>
          </a:p>
        </p:txBody>
      </p:sp>
      <p:sp>
        <p:nvSpPr>
          <p:cNvPr id="12" name="Footer Placeholder 11"/>
          <p:cNvSpPr>
            <a:spLocks noGrp="1"/>
          </p:cNvSpPr>
          <p:nvPr>
            <p:ph type="ftr" sz="quarter" idx="12"/>
          </p:nvPr>
        </p:nvSpPr>
        <p:spPr>
          <a:xfrm>
            <a:off x="3124200" y="6356350"/>
            <a:ext cx="2895600" cy="365125"/>
          </a:xfrm>
          <a:prstGeom prst="rect">
            <a:avLst/>
          </a:prstGeom>
        </p:spPr>
        <p:txBody>
          <a:bodyPr/>
          <a:lstStyle>
            <a:lvl1pPr algn="ctr">
              <a:defRPr/>
            </a:lvl1pPr>
          </a:lstStyle>
          <a:p>
            <a:endParaRPr lang="en-GB"/>
          </a:p>
        </p:txBody>
      </p:sp>
    </p:spTree>
    <p:extLst>
      <p:ext uri="{BB962C8B-B14F-4D97-AF65-F5344CB8AC3E}">
        <p14:creationId xmlns:p14="http://schemas.microsoft.com/office/powerpoint/2010/main" val="1957865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nl-BE"/>
          </a:p>
        </p:txBody>
      </p:sp>
      <p:sp>
        <p:nvSpPr>
          <p:cNvPr id="3" name="Espace réservé du contenu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Tree>
    <p:extLst>
      <p:ext uri="{BB962C8B-B14F-4D97-AF65-F5344CB8AC3E}">
        <p14:creationId xmlns:p14="http://schemas.microsoft.com/office/powerpoint/2010/main" val="348940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9.xml"/><Relationship Id="rId7" Type="http://schemas.openxmlformats.org/officeDocument/2006/relationships/image" Target="../media/image2.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1.png"/><Relationship Id="rId5" Type="http://schemas.openxmlformats.org/officeDocument/2006/relationships/theme" Target="../theme/theme5.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bandeau_gradient.png" descr="\\Osxserver\travaux\En_cours\ENISA\23569_ENISA_brand_design_layout\LINKS_23569\bandeau_gradient.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6453188"/>
            <a:ext cx="91440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2"/>
          <p:cNvSpPr>
            <a:spLocks noGrp="1" noChangeArrowheads="1"/>
          </p:cNvSpPr>
          <p:nvPr>
            <p:ph type="title"/>
          </p:nvPr>
        </p:nvSpPr>
        <p:spPr bwMode="auto">
          <a:xfrm>
            <a:off x="827088" y="1066800"/>
            <a:ext cx="7921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t>Cliquez et modifiez le titre</a:t>
            </a:r>
          </a:p>
        </p:txBody>
      </p:sp>
      <p:sp>
        <p:nvSpPr>
          <p:cNvPr id="3076" name="Rectangle 3"/>
          <p:cNvSpPr>
            <a:spLocks noGrp="1" noChangeArrowheads="1"/>
          </p:cNvSpPr>
          <p:nvPr>
            <p:ph type="body" idx="1"/>
          </p:nvPr>
        </p:nvSpPr>
        <p:spPr bwMode="auto">
          <a:xfrm>
            <a:off x="827088" y="1981200"/>
            <a:ext cx="79216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34" name="Text Box 10"/>
          <p:cNvSpPr txBox="1">
            <a:spLocks noChangeArrowheads="1"/>
          </p:cNvSpPr>
          <p:nvPr/>
        </p:nvSpPr>
        <p:spPr bwMode="auto">
          <a:xfrm>
            <a:off x="381000" y="6553200"/>
            <a:ext cx="2362200" cy="152400"/>
          </a:xfrm>
          <a:prstGeom prst="rect">
            <a:avLst/>
          </a:prstGeom>
          <a:noFill/>
          <a:ln w="9525">
            <a:noFill/>
            <a:miter lim="800000"/>
            <a:headEnd/>
            <a:tailEnd/>
          </a:ln>
        </p:spPr>
        <p:txBody>
          <a:bodyPr lIns="0" tIns="0" rIns="0" bIns="0">
            <a:spAutoFit/>
          </a:bodyPr>
          <a:lstStyle/>
          <a:p>
            <a:pPr>
              <a:spcBef>
                <a:spcPct val="50000"/>
              </a:spcBef>
              <a:defRPr/>
            </a:pPr>
            <a:r>
              <a:rPr lang="fr-FR" sz="1000">
                <a:solidFill>
                  <a:schemeClr val="bg1"/>
                </a:solidFill>
                <a:latin typeface="Verdana" pitchFamily="34" charset="0"/>
                <a:ea typeface="ＭＳ Ｐゴシック" pitchFamily="16" charset="-128"/>
              </a:rPr>
              <a:t>www.enisa.europa.eu</a:t>
            </a:r>
          </a:p>
        </p:txBody>
      </p:sp>
      <p:pic>
        <p:nvPicPr>
          <p:cNvPr id="3078" name="enisa_logo_entete.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auto">
          <a:xfrm>
            <a:off x="416749" y="141288"/>
            <a:ext cx="914891"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flag_eu.png" descr="\\Osxserver\travaux\En_cours\ENISA\23569_ENISA_brand_design_layout\LINKS_23569\flag_eu.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365125" y="6092825"/>
            <a:ext cx="4826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p:cNvSpPr txBox="1"/>
          <p:nvPr/>
        </p:nvSpPr>
        <p:spPr>
          <a:xfrm>
            <a:off x="5651500" y="6480175"/>
            <a:ext cx="3168650" cy="261938"/>
          </a:xfrm>
          <a:prstGeom prst="rect">
            <a:avLst/>
          </a:prstGeom>
          <a:noFill/>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3CB2C6B5-E597-46B9-8DFB-278DE8424B93}" type="slidenum">
              <a:rPr lang="en-GB" sz="1100">
                <a:solidFill>
                  <a:schemeClr val="bg1"/>
                </a:solidFill>
              </a:rPr>
              <a:pPr algn="r" eaLnBrk="1" hangingPunct="1"/>
              <a:t>‹N°›</a:t>
            </a:fld>
            <a:endParaRPr lang="en-GB" sz="1100">
              <a:solidFill>
                <a:schemeClr val="bg1"/>
              </a:solidFill>
            </a:endParaRP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2" r:id="rId4"/>
  </p:sldLayoutIdLst>
  <p:hf hdr="0" ftr="0" dt="0"/>
  <p:txStyles>
    <p:titleStyle>
      <a:lvl1pPr algn="ctr" rtl="0" eaLnBrk="1" fontAlgn="base" hangingPunct="1">
        <a:spcBef>
          <a:spcPct val="0"/>
        </a:spcBef>
        <a:spcAft>
          <a:spcPct val="0"/>
        </a:spcAft>
        <a:defRPr sz="2800" b="1">
          <a:solidFill>
            <a:srgbClr val="D31145"/>
          </a:solidFill>
          <a:latin typeface="+mj-lt"/>
          <a:ea typeface="+mj-ea"/>
          <a:cs typeface="ＭＳ Ｐゴシック" pitchFamily="-72" charset="-128"/>
        </a:defRPr>
      </a:lvl1pPr>
      <a:lvl2pPr algn="ctr" rtl="0" eaLnBrk="1" fontAlgn="base" hangingPunct="1">
        <a:spcBef>
          <a:spcPct val="0"/>
        </a:spcBef>
        <a:spcAft>
          <a:spcPct val="0"/>
        </a:spcAft>
        <a:defRPr sz="2800" b="1">
          <a:solidFill>
            <a:srgbClr val="D31145"/>
          </a:solidFill>
          <a:latin typeface="Verdana" pitchFamily="-32" charset="0"/>
          <a:ea typeface="ＭＳ Ｐゴシック" pitchFamily="-32" charset="-128"/>
          <a:cs typeface="ＭＳ Ｐゴシック" pitchFamily="-72" charset="-128"/>
        </a:defRPr>
      </a:lvl2pPr>
      <a:lvl3pPr algn="ctr" rtl="0" eaLnBrk="1" fontAlgn="base" hangingPunct="1">
        <a:spcBef>
          <a:spcPct val="0"/>
        </a:spcBef>
        <a:spcAft>
          <a:spcPct val="0"/>
        </a:spcAft>
        <a:defRPr sz="2800" b="1">
          <a:solidFill>
            <a:srgbClr val="D31145"/>
          </a:solidFill>
          <a:latin typeface="Verdana" pitchFamily="-32" charset="0"/>
          <a:ea typeface="ＭＳ Ｐゴシック" pitchFamily="-32" charset="-128"/>
          <a:cs typeface="ＭＳ Ｐゴシック" pitchFamily="-72" charset="-128"/>
        </a:defRPr>
      </a:lvl3pPr>
      <a:lvl4pPr algn="ctr" rtl="0" eaLnBrk="1" fontAlgn="base" hangingPunct="1">
        <a:spcBef>
          <a:spcPct val="0"/>
        </a:spcBef>
        <a:spcAft>
          <a:spcPct val="0"/>
        </a:spcAft>
        <a:defRPr sz="2800" b="1">
          <a:solidFill>
            <a:srgbClr val="D31145"/>
          </a:solidFill>
          <a:latin typeface="Verdana" pitchFamily="-32" charset="0"/>
          <a:ea typeface="ＭＳ Ｐゴシック" pitchFamily="-32" charset="-128"/>
          <a:cs typeface="ＭＳ Ｐゴシック" pitchFamily="-72" charset="-128"/>
        </a:defRPr>
      </a:lvl4pPr>
      <a:lvl5pPr algn="ctr" rtl="0" eaLnBrk="1" fontAlgn="base" hangingPunct="1">
        <a:spcBef>
          <a:spcPct val="0"/>
        </a:spcBef>
        <a:spcAft>
          <a:spcPct val="0"/>
        </a:spcAft>
        <a:defRPr sz="2800" b="1">
          <a:solidFill>
            <a:srgbClr val="D31145"/>
          </a:solidFill>
          <a:latin typeface="Verdana" pitchFamily="-32" charset="0"/>
          <a:ea typeface="ＭＳ Ｐゴシック" pitchFamily="-32" charset="-128"/>
          <a:cs typeface="ＭＳ Ｐゴシック" pitchFamily="-72" charset="-128"/>
        </a:defRPr>
      </a:lvl5pPr>
      <a:lvl6pPr marL="457200" algn="ctr" rtl="0" eaLnBrk="1" fontAlgn="base" hangingPunct="1">
        <a:spcBef>
          <a:spcPct val="0"/>
        </a:spcBef>
        <a:spcAft>
          <a:spcPct val="0"/>
        </a:spcAft>
        <a:defRPr sz="2800" b="1">
          <a:solidFill>
            <a:srgbClr val="D31145"/>
          </a:solidFill>
          <a:latin typeface="Verdana" pitchFamily="-32" charset="0"/>
          <a:ea typeface="ＭＳ Ｐゴシック" pitchFamily="-32" charset="-128"/>
        </a:defRPr>
      </a:lvl6pPr>
      <a:lvl7pPr marL="914400" algn="ctr" rtl="0" eaLnBrk="1" fontAlgn="base" hangingPunct="1">
        <a:spcBef>
          <a:spcPct val="0"/>
        </a:spcBef>
        <a:spcAft>
          <a:spcPct val="0"/>
        </a:spcAft>
        <a:defRPr sz="2800" b="1">
          <a:solidFill>
            <a:srgbClr val="D31145"/>
          </a:solidFill>
          <a:latin typeface="Verdana" pitchFamily="-32" charset="0"/>
          <a:ea typeface="ＭＳ Ｐゴシック" pitchFamily="-32" charset="-128"/>
        </a:defRPr>
      </a:lvl7pPr>
      <a:lvl8pPr marL="1371600" algn="ctr" rtl="0" eaLnBrk="1" fontAlgn="base" hangingPunct="1">
        <a:spcBef>
          <a:spcPct val="0"/>
        </a:spcBef>
        <a:spcAft>
          <a:spcPct val="0"/>
        </a:spcAft>
        <a:defRPr sz="2800" b="1">
          <a:solidFill>
            <a:srgbClr val="D31145"/>
          </a:solidFill>
          <a:latin typeface="Verdana" pitchFamily="-32" charset="0"/>
          <a:ea typeface="ＭＳ Ｐゴシック" pitchFamily="-32" charset="-128"/>
        </a:defRPr>
      </a:lvl8pPr>
      <a:lvl9pPr marL="1828800" algn="ctr" rtl="0" eaLnBrk="1" fontAlgn="base" hangingPunct="1">
        <a:spcBef>
          <a:spcPct val="0"/>
        </a:spcBef>
        <a:spcAft>
          <a:spcPct val="0"/>
        </a:spcAft>
        <a:defRPr sz="2800" b="1">
          <a:solidFill>
            <a:srgbClr val="D31145"/>
          </a:solidFill>
          <a:latin typeface="Verdana" pitchFamily="-32" charset="0"/>
          <a:ea typeface="ＭＳ Ｐゴシック" pitchFamily="-32" charset="-128"/>
        </a:defRPr>
      </a:lvl9pPr>
    </p:titleStyle>
    <p:bodyStyle>
      <a:lvl1pPr marL="342900" indent="-342900" algn="l" rtl="0" eaLnBrk="1" fontAlgn="base" hangingPunct="1">
        <a:spcBef>
          <a:spcPct val="20000"/>
        </a:spcBef>
        <a:spcAft>
          <a:spcPct val="0"/>
        </a:spcAft>
        <a:buChar char="•"/>
        <a:defRPr sz="2400">
          <a:solidFill>
            <a:srgbClr val="193989"/>
          </a:solidFill>
          <a:latin typeface="+mn-lt"/>
          <a:ea typeface="+mn-ea"/>
          <a:cs typeface="ＭＳ Ｐゴシック" pitchFamily="-72" charset="-128"/>
        </a:defRPr>
      </a:lvl1pPr>
      <a:lvl2pPr marL="742950" indent="-285750" algn="l" rtl="0" eaLnBrk="1" fontAlgn="base" hangingPunct="1">
        <a:spcBef>
          <a:spcPct val="20000"/>
        </a:spcBef>
        <a:spcAft>
          <a:spcPct val="0"/>
        </a:spcAft>
        <a:buChar char="–"/>
        <a:defRPr sz="2200">
          <a:solidFill>
            <a:schemeClr val="tx1"/>
          </a:solidFill>
          <a:latin typeface="Arial" pitchFamily="34" charset="0"/>
          <a:ea typeface="+mn-ea"/>
        </a:defRPr>
      </a:lvl2pPr>
      <a:lvl3pPr marL="1143000" indent="-228600" algn="l" rtl="0" eaLnBrk="1" fontAlgn="base" hangingPunct="1">
        <a:spcBef>
          <a:spcPct val="20000"/>
        </a:spcBef>
        <a:spcAft>
          <a:spcPct val="0"/>
        </a:spcAft>
        <a:buChar char="•"/>
        <a:defRPr sz="2000">
          <a:solidFill>
            <a:schemeClr val="tx1"/>
          </a:solidFill>
          <a:latin typeface="Arial" pitchFamily="34" charset="0"/>
          <a:ea typeface="+mn-ea"/>
        </a:defRPr>
      </a:lvl3pPr>
      <a:lvl4pPr marL="1600200" indent="-228600" algn="l" rtl="0" eaLnBrk="1" fontAlgn="base" hangingPunct="1">
        <a:spcBef>
          <a:spcPct val="20000"/>
        </a:spcBef>
        <a:spcAft>
          <a:spcPct val="0"/>
        </a:spcAft>
        <a:buChar char="–"/>
        <a:defRPr sz="1600">
          <a:solidFill>
            <a:schemeClr val="tx1"/>
          </a:solidFill>
          <a:latin typeface="Arial" pitchFamily="34" charset="0"/>
          <a:ea typeface="+mn-ea"/>
        </a:defRPr>
      </a:lvl4pPr>
      <a:lvl5pPr marL="2057400" indent="-228600" algn="l" rtl="0" eaLnBrk="1" fontAlgn="base" hangingPunct="1">
        <a:spcBef>
          <a:spcPct val="20000"/>
        </a:spcBef>
        <a:spcAft>
          <a:spcPct val="0"/>
        </a:spcAft>
        <a:buChar char="»"/>
        <a:defRPr sz="1400">
          <a:solidFill>
            <a:schemeClr val="tx1"/>
          </a:solidFill>
          <a:latin typeface="Arial" pitchFamily="34" charset="0"/>
          <a:ea typeface="+mn-ea"/>
        </a:defRPr>
      </a:lvl5pPr>
      <a:lvl6pPr marL="2514600" indent="-228600" algn="l" rtl="0" eaLnBrk="1" fontAlgn="base" hangingPunct="1">
        <a:spcBef>
          <a:spcPct val="20000"/>
        </a:spcBef>
        <a:spcAft>
          <a:spcPct val="0"/>
        </a:spcAft>
        <a:buChar char="»"/>
        <a:defRPr sz="1600">
          <a:solidFill>
            <a:schemeClr val="tx1"/>
          </a:solidFill>
          <a:latin typeface="+mn-lt"/>
          <a:ea typeface="+mn-ea"/>
        </a:defRPr>
      </a:lvl6pPr>
      <a:lvl7pPr marL="2971800" indent="-228600" algn="l" rtl="0" eaLnBrk="1" fontAlgn="base" hangingPunct="1">
        <a:spcBef>
          <a:spcPct val="20000"/>
        </a:spcBef>
        <a:spcAft>
          <a:spcPct val="0"/>
        </a:spcAft>
        <a:buChar char="»"/>
        <a:defRPr sz="1600">
          <a:solidFill>
            <a:schemeClr val="tx1"/>
          </a:solidFill>
          <a:latin typeface="+mn-lt"/>
          <a:ea typeface="+mn-ea"/>
        </a:defRPr>
      </a:lvl7pPr>
      <a:lvl8pPr marL="3429000" indent="-228600" algn="l" rtl="0" eaLnBrk="1" fontAlgn="base" hangingPunct="1">
        <a:spcBef>
          <a:spcPct val="20000"/>
        </a:spcBef>
        <a:spcAft>
          <a:spcPct val="0"/>
        </a:spcAft>
        <a:buChar char="»"/>
        <a:defRPr sz="1600">
          <a:solidFill>
            <a:schemeClr val="tx1"/>
          </a:solidFill>
          <a:latin typeface="+mn-lt"/>
          <a:ea typeface="+mn-ea"/>
        </a:defRPr>
      </a:lvl8pPr>
      <a:lvl9pPr marL="3886200" indent="-228600" algn="l" rtl="0" eaLnBrk="1" fontAlgn="base" hangingPunct="1">
        <a:spcBef>
          <a:spcPct val="20000"/>
        </a:spcBef>
        <a:spcAft>
          <a:spcPct val="0"/>
        </a:spcAft>
        <a:buChar char="»"/>
        <a:defRPr sz="1600">
          <a:solidFill>
            <a:schemeClr val="tx1"/>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bandeau_gradient.png" descr="\\Osxserver\travaux\En_cours\ENISA\23569_ENISA_brand_design_layout\LINKS_23569\bandeau_gradient.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6453188"/>
            <a:ext cx="91440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2"/>
          <p:cNvSpPr>
            <a:spLocks noGrp="1" noChangeArrowheads="1"/>
          </p:cNvSpPr>
          <p:nvPr>
            <p:ph type="title"/>
          </p:nvPr>
        </p:nvSpPr>
        <p:spPr bwMode="auto">
          <a:xfrm>
            <a:off x="827088" y="1066800"/>
            <a:ext cx="7921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t>Cliquez et modifiez le titre</a:t>
            </a:r>
          </a:p>
        </p:txBody>
      </p:sp>
      <p:sp>
        <p:nvSpPr>
          <p:cNvPr id="3076" name="Rectangle 3"/>
          <p:cNvSpPr>
            <a:spLocks noGrp="1" noChangeArrowheads="1"/>
          </p:cNvSpPr>
          <p:nvPr>
            <p:ph type="body" idx="1"/>
          </p:nvPr>
        </p:nvSpPr>
        <p:spPr bwMode="auto">
          <a:xfrm>
            <a:off x="827088" y="1981200"/>
            <a:ext cx="79216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34" name="Text Box 10"/>
          <p:cNvSpPr txBox="1">
            <a:spLocks noChangeArrowheads="1"/>
          </p:cNvSpPr>
          <p:nvPr/>
        </p:nvSpPr>
        <p:spPr bwMode="auto">
          <a:xfrm>
            <a:off x="381000" y="6553200"/>
            <a:ext cx="2362200" cy="152400"/>
          </a:xfrm>
          <a:prstGeom prst="rect">
            <a:avLst/>
          </a:prstGeom>
          <a:noFill/>
          <a:ln w="9525">
            <a:noFill/>
            <a:miter lim="800000"/>
            <a:headEnd/>
            <a:tailEnd/>
          </a:ln>
        </p:spPr>
        <p:txBody>
          <a:bodyPr lIns="0" tIns="0" rIns="0" bIns="0">
            <a:spAutoFit/>
          </a:bodyPr>
          <a:lstStyle/>
          <a:p>
            <a:pPr>
              <a:spcBef>
                <a:spcPct val="50000"/>
              </a:spcBef>
              <a:defRPr/>
            </a:pPr>
            <a:r>
              <a:rPr lang="fr-FR" sz="1000">
                <a:solidFill>
                  <a:schemeClr val="bg1"/>
                </a:solidFill>
                <a:latin typeface="Verdana" pitchFamily="34" charset="0"/>
                <a:ea typeface="ＭＳ Ｐゴシック" pitchFamily="16" charset="-128"/>
              </a:rPr>
              <a:t>www.enisa.europa.eu</a:t>
            </a:r>
          </a:p>
        </p:txBody>
      </p:sp>
      <p:pic>
        <p:nvPicPr>
          <p:cNvPr id="3078" name="enisa_logo_entete.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auto">
          <a:xfrm>
            <a:off x="416749" y="141288"/>
            <a:ext cx="914891"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flag_eu.png" descr="\\Osxserver\travaux\En_cours\ENISA\23569_ENISA_brand_design_layout\LINKS_23569\flag_eu.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365125" y="6092825"/>
            <a:ext cx="4826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p:cNvSpPr txBox="1"/>
          <p:nvPr/>
        </p:nvSpPr>
        <p:spPr>
          <a:xfrm>
            <a:off x="5651500" y="6480175"/>
            <a:ext cx="3168650" cy="261938"/>
          </a:xfrm>
          <a:prstGeom prst="rect">
            <a:avLst/>
          </a:prstGeom>
          <a:noFill/>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3CB2C6B5-E597-46B9-8DFB-278DE8424B93}" type="slidenum">
              <a:rPr lang="en-GB" sz="1100">
                <a:solidFill>
                  <a:schemeClr val="bg1"/>
                </a:solidFill>
              </a:rPr>
              <a:pPr algn="r" eaLnBrk="1" hangingPunct="1"/>
              <a:t>‹N°›</a:t>
            </a:fld>
            <a:endParaRPr lang="en-GB" sz="1100">
              <a:solidFill>
                <a:schemeClr val="bg1"/>
              </a:solidFill>
            </a:endParaRPr>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Lst>
  <p:hf hdr="0" ftr="0" dt="0"/>
  <p:txStyles>
    <p:titleStyle>
      <a:lvl1pPr algn="ctr" rtl="0" eaLnBrk="1" fontAlgn="base" hangingPunct="1">
        <a:spcBef>
          <a:spcPct val="0"/>
        </a:spcBef>
        <a:spcAft>
          <a:spcPct val="0"/>
        </a:spcAft>
        <a:defRPr sz="2800" b="1">
          <a:solidFill>
            <a:srgbClr val="D31145"/>
          </a:solidFill>
          <a:latin typeface="+mj-lt"/>
          <a:ea typeface="+mj-ea"/>
          <a:cs typeface="ＭＳ Ｐゴシック" pitchFamily="-72" charset="-128"/>
        </a:defRPr>
      </a:lvl1pPr>
      <a:lvl2pPr algn="ctr" rtl="0" eaLnBrk="1" fontAlgn="base" hangingPunct="1">
        <a:spcBef>
          <a:spcPct val="0"/>
        </a:spcBef>
        <a:spcAft>
          <a:spcPct val="0"/>
        </a:spcAft>
        <a:defRPr sz="2800" b="1">
          <a:solidFill>
            <a:srgbClr val="D31145"/>
          </a:solidFill>
          <a:latin typeface="Verdana" pitchFamily="-32" charset="0"/>
          <a:ea typeface="ＭＳ Ｐゴシック" pitchFamily="-32" charset="-128"/>
          <a:cs typeface="ＭＳ Ｐゴシック" pitchFamily="-72" charset="-128"/>
        </a:defRPr>
      </a:lvl2pPr>
      <a:lvl3pPr algn="ctr" rtl="0" eaLnBrk="1" fontAlgn="base" hangingPunct="1">
        <a:spcBef>
          <a:spcPct val="0"/>
        </a:spcBef>
        <a:spcAft>
          <a:spcPct val="0"/>
        </a:spcAft>
        <a:defRPr sz="2800" b="1">
          <a:solidFill>
            <a:srgbClr val="D31145"/>
          </a:solidFill>
          <a:latin typeface="Verdana" pitchFamily="-32" charset="0"/>
          <a:ea typeface="ＭＳ Ｐゴシック" pitchFamily="-32" charset="-128"/>
          <a:cs typeface="ＭＳ Ｐゴシック" pitchFamily="-72" charset="-128"/>
        </a:defRPr>
      </a:lvl3pPr>
      <a:lvl4pPr algn="ctr" rtl="0" eaLnBrk="1" fontAlgn="base" hangingPunct="1">
        <a:spcBef>
          <a:spcPct val="0"/>
        </a:spcBef>
        <a:spcAft>
          <a:spcPct val="0"/>
        </a:spcAft>
        <a:defRPr sz="2800" b="1">
          <a:solidFill>
            <a:srgbClr val="D31145"/>
          </a:solidFill>
          <a:latin typeface="Verdana" pitchFamily="-32" charset="0"/>
          <a:ea typeface="ＭＳ Ｐゴシック" pitchFamily="-32" charset="-128"/>
          <a:cs typeface="ＭＳ Ｐゴシック" pitchFamily="-72" charset="-128"/>
        </a:defRPr>
      </a:lvl4pPr>
      <a:lvl5pPr algn="ctr" rtl="0" eaLnBrk="1" fontAlgn="base" hangingPunct="1">
        <a:spcBef>
          <a:spcPct val="0"/>
        </a:spcBef>
        <a:spcAft>
          <a:spcPct val="0"/>
        </a:spcAft>
        <a:defRPr sz="2800" b="1">
          <a:solidFill>
            <a:srgbClr val="D31145"/>
          </a:solidFill>
          <a:latin typeface="Verdana" pitchFamily="-32" charset="0"/>
          <a:ea typeface="ＭＳ Ｐゴシック" pitchFamily="-32" charset="-128"/>
          <a:cs typeface="ＭＳ Ｐゴシック" pitchFamily="-72" charset="-128"/>
        </a:defRPr>
      </a:lvl5pPr>
      <a:lvl6pPr marL="457200" algn="ctr" rtl="0" eaLnBrk="1" fontAlgn="base" hangingPunct="1">
        <a:spcBef>
          <a:spcPct val="0"/>
        </a:spcBef>
        <a:spcAft>
          <a:spcPct val="0"/>
        </a:spcAft>
        <a:defRPr sz="2800" b="1">
          <a:solidFill>
            <a:srgbClr val="D31145"/>
          </a:solidFill>
          <a:latin typeface="Verdana" pitchFamily="-32" charset="0"/>
          <a:ea typeface="ＭＳ Ｐゴシック" pitchFamily="-32" charset="-128"/>
        </a:defRPr>
      </a:lvl6pPr>
      <a:lvl7pPr marL="914400" algn="ctr" rtl="0" eaLnBrk="1" fontAlgn="base" hangingPunct="1">
        <a:spcBef>
          <a:spcPct val="0"/>
        </a:spcBef>
        <a:spcAft>
          <a:spcPct val="0"/>
        </a:spcAft>
        <a:defRPr sz="2800" b="1">
          <a:solidFill>
            <a:srgbClr val="D31145"/>
          </a:solidFill>
          <a:latin typeface="Verdana" pitchFamily="-32" charset="0"/>
          <a:ea typeface="ＭＳ Ｐゴシック" pitchFamily="-32" charset="-128"/>
        </a:defRPr>
      </a:lvl7pPr>
      <a:lvl8pPr marL="1371600" algn="ctr" rtl="0" eaLnBrk="1" fontAlgn="base" hangingPunct="1">
        <a:spcBef>
          <a:spcPct val="0"/>
        </a:spcBef>
        <a:spcAft>
          <a:spcPct val="0"/>
        </a:spcAft>
        <a:defRPr sz="2800" b="1">
          <a:solidFill>
            <a:srgbClr val="D31145"/>
          </a:solidFill>
          <a:latin typeface="Verdana" pitchFamily="-32" charset="0"/>
          <a:ea typeface="ＭＳ Ｐゴシック" pitchFamily="-32" charset="-128"/>
        </a:defRPr>
      </a:lvl8pPr>
      <a:lvl9pPr marL="1828800" algn="ctr" rtl="0" eaLnBrk="1" fontAlgn="base" hangingPunct="1">
        <a:spcBef>
          <a:spcPct val="0"/>
        </a:spcBef>
        <a:spcAft>
          <a:spcPct val="0"/>
        </a:spcAft>
        <a:defRPr sz="2800" b="1">
          <a:solidFill>
            <a:srgbClr val="D31145"/>
          </a:solidFill>
          <a:latin typeface="Verdana" pitchFamily="-32" charset="0"/>
          <a:ea typeface="ＭＳ Ｐゴシック" pitchFamily="-32" charset="-128"/>
        </a:defRPr>
      </a:lvl9pPr>
    </p:titleStyle>
    <p:bodyStyle>
      <a:lvl1pPr marL="342900" indent="-342900" algn="l" rtl="0" eaLnBrk="1" fontAlgn="base" hangingPunct="1">
        <a:spcBef>
          <a:spcPct val="20000"/>
        </a:spcBef>
        <a:spcAft>
          <a:spcPct val="0"/>
        </a:spcAft>
        <a:buChar char="•"/>
        <a:defRPr sz="2400">
          <a:solidFill>
            <a:srgbClr val="193989"/>
          </a:solidFill>
          <a:latin typeface="+mn-lt"/>
          <a:ea typeface="+mn-ea"/>
          <a:cs typeface="ＭＳ Ｐゴシック" pitchFamily="-72" charset="-128"/>
        </a:defRPr>
      </a:lvl1pPr>
      <a:lvl2pPr marL="742950" indent="-285750" algn="l" rtl="0" eaLnBrk="1" fontAlgn="base" hangingPunct="1">
        <a:spcBef>
          <a:spcPct val="20000"/>
        </a:spcBef>
        <a:spcAft>
          <a:spcPct val="0"/>
        </a:spcAft>
        <a:buChar char="–"/>
        <a:defRPr sz="2200">
          <a:solidFill>
            <a:schemeClr val="tx1"/>
          </a:solidFill>
          <a:latin typeface="Arial" pitchFamily="34" charset="0"/>
          <a:ea typeface="+mn-ea"/>
        </a:defRPr>
      </a:lvl2pPr>
      <a:lvl3pPr marL="1143000" indent="-228600" algn="l" rtl="0" eaLnBrk="1" fontAlgn="base" hangingPunct="1">
        <a:spcBef>
          <a:spcPct val="20000"/>
        </a:spcBef>
        <a:spcAft>
          <a:spcPct val="0"/>
        </a:spcAft>
        <a:buChar char="•"/>
        <a:defRPr sz="2000">
          <a:solidFill>
            <a:schemeClr val="tx1"/>
          </a:solidFill>
          <a:latin typeface="Arial" pitchFamily="34" charset="0"/>
          <a:ea typeface="+mn-ea"/>
        </a:defRPr>
      </a:lvl3pPr>
      <a:lvl4pPr marL="1600200" indent="-228600" algn="l" rtl="0" eaLnBrk="1" fontAlgn="base" hangingPunct="1">
        <a:spcBef>
          <a:spcPct val="20000"/>
        </a:spcBef>
        <a:spcAft>
          <a:spcPct val="0"/>
        </a:spcAft>
        <a:buChar char="–"/>
        <a:defRPr sz="1600">
          <a:solidFill>
            <a:schemeClr val="tx1"/>
          </a:solidFill>
          <a:latin typeface="Arial" pitchFamily="34" charset="0"/>
          <a:ea typeface="+mn-ea"/>
        </a:defRPr>
      </a:lvl4pPr>
      <a:lvl5pPr marL="2057400" indent="-228600" algn="l" rtl="0" eaLnBrk="1" fontAlgn="base" hangingPunct="1">
        <a:spcBef>
          <a:spcPct val="20000"/>
        </a:spcBef>
        <a:spcAft>
          <a:spcPct val="0"/>
        </a:spcAft>
        <a:buChar char="»"/>
        <a:defRPr sz="1400">
          <a:solidFill>
            <a:schemeClr val="tx1"/>
          </a:solidFill>
          <a:latin typeface="Arial" pitchFamily="34" charset="0"/>
          <a:ea typeface="+mn-ea"/>
        </a:defRPr>
      </a:lvl5pPr>
      <a:lvl6pPr marL="2514600" indent="-228600" algn="l" rtl="0" eaLnBrk="1" fontAlgn="base" hangingPunct="1">
        <a:spcBef>
          <a:spcPct val="20000"/>
        </a:spcBef>
        <a:spcAft>
          <a:spcPct val="0"/>
        </a:spcAft>
        <a:buChar char="»"/>
        <a:defRPr sz="1600">
          <a:solidFill>
            <a:schemeClr val="tx1"/>
          </a:solidFill>
          <a:latin typeface="+mn-lt"/>
          <a:ea typeface="+mn-ea"/>
        </a:defRPr>
      </a:lvl6pPr>
      <a:lvl7pPr marL="2971800" indent="-228600" algn="l" rtl="0" eaLnBrk="1" fontAlgn="base" hangingPunct="1">
        <a:spcBef>
          <a:spcPct val="20000"/>
        </a:spcBef>
        <a:spcAft>
          <a:spcPct val="0"/>
        </a:spcAft>
        <a:buChar char="»"/>
        <a:defRPr sz="1600">
          <a:solidFill>
            <a:schemeClr val="tx1"/>
          </a:solidFill>
          <a:latin typeface="+mn-lt"/>
          <a:ea typeface="+mn-ea"/>
        </a:defRPr>
      </a:lvl7pPr>
      <a:lvl8pPr marL="3429000" indent="-228600" algn="l" rtl="0" eaLnBrk="1" fontAlgn="base" hangingPunct="1">
        <a:spcBef>
          <a:spcPct val="20000"/>
        </a:spcBef>
        <a:spcAft>
          <a:spcPct val="0"/>
        </a:spcAft>
        <a:buChar char="»"/>
        <a:defRPr sz="1600">
          <a:solidFill>
            <a:schemeClr val="tx1"/>
          </a:solidFill>
          <a:latin typeface="+mn-lt"/>
          <a:ea typeface="+mn-ea"/>
        </a:defRPr>
      </a:lvl8pPr>
      <a:lvl9pPr marL="3886200" indent="-228600" algn="l" rtl="0" eaLnBrk="1" fontAlgn="base" hangingPunct="1">
        <a:spcBef>
          <a:spcPct val="20000"/>
        </a:spcBef>
        <a:spcAft>
          <a:spcPct val="0"/>
        </a:spcAft>
        <a:buChar char="»"/>
        <a:defRPr sz="1600">
          <a:solidFill>
            <a:schemeClr val="tx1"/>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bandeau_gradient.png" descr="\\Osxserver\travaux\En_cours\ENISA\23569_ENISA_brand_design_layout\LINKS_23569\bandeau_gradient.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6453188"/>
            <a:ext cx="91440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2"/>
          <p:cNvSpPr>
            <a:spLocks noGrp="1" noChangeArrowheads="1"/>
          </p:cNvSpPr>
          <p:nvPr>
            <p:ph type="title"/>
          </p:nvPr>
        </p:nvSpPr>
        <p:spPr bwMode="auto">
          <a:xfrm>
            <a:off x="827088" y="1066800"/>
            <a:ext cx="7921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t>Cliquez et modifiez le titre</a:t>
            </a:r>
          </a:p>
        </p:txBody>
      </p:sp>
      <p:sp>
        <p:nvSpPr>
          <p:cNvPr id="3076" name="Rectangle 3"/>
          <p:cNvSpPr>
            <a:spLocks noGrp="1" noChangeArrowheads="1"/>
          </p:cNvSpPr>
          <p:nvPr>
            <p:ph type="body" idx="1"/>
          </p:nvPr>
        </p:nvSpPr>
        <p:spPr bwMode="auto">
          <a:xfrm>
            <a:off x="827088" y="1981200"/>
            <a:ext cx="79216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34" name="Text Box 10"/>
          <p:cNvSpPr txBox="1">
            <a:spLocks noChangeArrowheads="1"/>
          </p:cNvSpPr>
          <p:nvPr/>
        </p:nvSpPr>
        <p:spPr bwMode="auto">
          <a:xfrm>
            <a:off x="381000" y="6553200"/>
            <a:ext cx="2362200" cy="152400"/>
          </a:xfrm>
          <a:prstGeom prst="rect">
            <a:avLst/>
          </a:prstGeom>
          <a:noFill/>
          <a:ln w="9525">
            <a:noFill/>
            <a:miter lim="800000"/>
            <a:headEnd/>
            <a:tailEnd/>
          </a:ln>
        </p:spPr>
        <p:txBody>
          <a:bodyPr lIns="0" tIns="0" rIns="0" bIns="0">
            <a:spAutoFit/>
          </a:bodyPr>
          <a:lstStyle/>
          <a:p>
            <a:pPr>
              <a:spcBef>
                <a:spcPct val="50000"/>
              </a:spcBef>
              <a:defRPr/>
            </a:pPr>
            <a:r>
              <a:rPr lang="fr-FR" sz="1000">
                <a:solidFill>
                  <a:schemeClr val="bg1"/>
                </a:solidFill>
                <a:latin typeface="Verdana" pitchFamily="34" charset="0"/>
                <a:ea typeface="ＭＳ Ｐゴシック" pitchFamily="16" charset="-128"/>
              </a:rPr>
              <a:t>www.enisa.europa.eu</a:t>
            </a:r>
          </a:p>
        </p:txBody>
      </p:sp>
      <p:pic>
        <p:nvPicPr>
          <p:cNvPr id="3078" name="enisa_logo_entete.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auto">
          <a:xfrm>
            <a:off x="416749" y="141288"/>
            <a:ext cx="914891"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flag_eu.png" descr="\\Osxserver\travaux\En_cours\ENISA\23569_ENISA_brand_design_layout\LINKS_23569\flag_eu.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365125" y="6092825"/>
            <a:ext cx="4826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p:cNvSpPr txBox="1"/>
          <p:nvPr/>
        </p:nvSpPr>
        <p:spPr>
          <a:xfrm>
            <a:off x="5651500" y="6480175"/>
            <a:ext cx="3168650" cy="261938"/>
          </a:xfrm>
          <a:prstGeom prst="rect">
            <a:avLst/>
          </a:prstGeom>
          <a:noFill/>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3CB2C6B5-E597-46B9-8DFB-278DE8424B93}" type="slidenum">
              <a:rPr lang="en-GB" sz="1100">
                <a:solidFill>
                  <a:schemeClr val="bg1"/>
                </a:solidFill>
              </a:rPr>
              <a:pPr algn="r" eaLnBrk="1" hangingPunct="1"/>
              <a:t>‹N°›</a:t>
            </a:fld>
            <a:endParaRPr lang="en-GB" sz="1100">
              <a:solidFill>
                <a:schemeClr val="bg1"/>
              </a:solidFill>
            </a:endParaRPr>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Lst>
  <p:hf hdr="0" ftr="0" dt="0"/>
  <p:txStyles>
    <p:titleStyle>
      <a:lvl1pPr algn="ctr" rtl="0" eaLnBrk="1" fontAlgn="base" hangingPunct="1">
        <a:spcBef>
          <a:spcPct val="0"/>
        </a:spcBef>
        <a:spcAft>
          <a:spcPct val="0"/>
        </a:spcAft>
        <a:defRPr sz="2800" b="1">
          <a:solidFill>
            <a:srgbClr val="D31145"/>
          </a:solidFill>
          <a:latin typeface="+mj-lt"/>
          <a:ea typeface="+mj-ea"/>
          <a:cs typeface="ＭＳ Ｐゴシック" pitchFamily="-72" charset="-128"/>
        </a:defRPr>
      </a:lvl1pPr>
      <a:lvl2pPr algn="ctr" rtl="0" eaLnBrk="1" fontAlgn="base" hangingPunct="1">
        <a:spcBef>
          <a:spcPct val="0"/>
        </a:spcBef>
        <a:spcAft>
          <a:spcPct val="0"/>
        </a:spcAft>
        <a:defRPr sz="2800" b="1">
          <a:solidFill>
            <a:srgbClr val="D31145"/>
          </a:solidFill>
          <a:latin typeface="Verdana" pitchFamily="-32" charset="0"/>
          <a:ea typeface="ＭＳ Ｐゴシック" pitchFamily="-32" charset="-128"/>
          <a:cs typeface="ＭＳ Ｐゴシック" pitchFamily="-72" charset="-128"/>
        </a:defRPr>
      </a:lvl2pPr>
      <a:lvl3pPr algn="ctr" rtl="0" eaLnBrk="1" fontAlgn="base" hangingPunct="1">
        <a:spcBef>
          <a:spcPct val="0"/>
        </a:spcBef>
        <a:spcAft>
          <a:spcPct val="0"/>
        </a:spcAft>
        <a:defRPr sz="2800" b="1">
          <a:solidFill>
            <a:srgbClr val="D31145"/>
          </a:solidFill>
          <a:latin typeface="Verdana" pitchFamily="-32" charset="0"/>
          <a:ea typeface="ＭＳ Ｐゴシック" pitchFamily="-32" charset="-128"/>
          <a:cs typeface="ＭＳ Ｐゴシック" pitchFamily="-72" charset="-128"/>
        </a:defRPr>
      </a:lvl3pPr>
      <a:lvl4pPr algn="ctr" rtl="0" eaLnBrk="1" fontAlgn="base" hangingPunct="1">
        <a:spcBef>
          <a:spcPct val="0"/>
        </a:spcBef>
        <a:spcAft>
          <a:spcPct val="0"/>
        </a:spcAft>
        <a:defRPr sz="2800" b="1">
          <a:solidFill>
            <a:srgbClr val="D31145"/>
          </a:solidFill>
          <a:latin typeface="Verdana" pitchFamily="-32" charset="0"/>
          <a:ea typeface="ＭＳ Ｐゴシック" pitchFamily="-32" charset="-128"/>
          <a:cs typeface="ＭＳ Ｐゴシック" pitchFamily="-72" charset="-128"/>
        </a:defRPr>
      </a:lvl4pPr>
      <a:lvl5pPr algn="ctr" rtl="0" eaLnBrk="1" fontAlgn="base" hangingPunct="1">
        <a:spcBef>
          <a:spcPct val="0"/>
        </a:spcBef>
        <a:spcAft>
          <a:spcPct val="0"/>
        </a:spcAft>
        <a:defRPr sz="2800" b="1">
          <a:solidFill>
            <a:srgbClr val="D31145"/>
          </a:solidFill>
          <a:latin typeface="Verdana" pitchFamily="-32" charset="0"/>
          <a:ea typeface="ＭＳ Ｐゴシック" pitchFamily="-32" charset="-128"/>
          <a:cs typeface="ＭＳ Ｐゴシック" pitchFamily="-72" charset="-128"/>
        </a:defRPr>
      </a:lvl5pPr>
      <a:lvl6pPr marL="457200" algn="ctr" rtl="0" eaLnBrk="1" fontAlgn="base" hangingPunct="1">
        <a:spcBef>
          <a:spcPct val="0"/>
        </a:spcBef>
        <a:spcAft>
          <a:spcPct val="0"/>
        </a:spcAft>
        <a:defRPr sz="2800" b="1">
          <a:solidFill>
            <a:srgbClr val="D31145"/>
          </a:solidFill>
          <a:latin typeface="Verdana" pitchFamily="-32" charset="0"/>
          <a:ea typeface="ＭＳ Ｐゴシック" pitchFamily="-32" charset="-128"/>
        </a:defRPr>
      </a:lvl6pPr>
      <a:lvl7pPr marL="914400" algn="ctr" rtl="0" eaLnBrk="1" fontAlgn="base" hangingPunct="1">
        <a:spcBef>
          <a:spcPct val="0"/>
        </a:spcBef>
        <a:spcAft>
          <a:spcPct val="0"/>
        </a:spcAft>
        <a:defRPr sz="2800" b="1">
          <a:solidFill>
            <a:srgbClr val="D31145"/>
          </a:solidFill>
          <a:latin typeface="Verdana" pitchFamily="-32" charset="0"/>
          <a:ea typeface="ＭＳ Ｐゴシック" pitchFamily="-32" charset="-128"/>
        </a:defRPr>
      </a:lvl7pPr>
      <a:lvl8pPr marL="1371600" algn="ctr" rtl="0" eaLnBrk="1" fontAlgn="base" hangingPunct="1">
        <a:spcBef>
          <a:spcPct val="0"/>
        </a:spcBef>
        <a:spcAft>
          <a:spcPct val="0"/>
        </a:spcAft>
        <a:defRPr sz="2800" b="1">
          <a:solidFill>
            <a:srgbClr val="D31145"/>
          </a:solidFill>
          <a:latin typeface="Verdana" pitchFamily="-32" charset="0"/>
          <a:ea typeface="ＭＳ Ｐゴシック" pitchFamily="-32" charset="-128"/>
        </a:defRPr>
      </a:lvl8pPr>
      <a:lvl9pPr marL="1828800" algn="ctr" rtl="0" eaLnBrk="1" fontAlgn="base" hangingPunct="1">
        <a:spcBef>
          <a:spcPct val="0"/>
        </a:spcBef>
        <a:spcAft>
          <a:spcPct val="0"/>
        </a:spcAft>
        <a:defRPr sz="2800" b="1">
          <a:solidFill>
            <a:srgbClr val="D31145"/>
          </a:solidFill>
          <a:latin typeface="Verdana" pitchFamily="-32" charset="0"/>
          <a:ea typeface="ＭＳ Ｐゴシック" pitchFamily="-32" charset="-128"/>
        </a:defRPr>
      </a:lvl9pPr>
    </p:titleStyle>
    <p:bodyStyle>
      <a:lvl1pPr marL="342900" indent="-342900" algn="l" rtl="0" eaLnBrk="1" fontAlgn="base" hangingPunct="1">
        <a:spcBef>
          <a:spcPct val="20000"/>
        </a:spcBef>
        <a:spcAft>
          <a:spcPct val="0"/>
        </a:spcAft>
        <a:buChar char="•"/>
        <a:defRPr sz="2400">
          <a:solidFill>
            <a:srgbClr val="193989"/>
          </a:solidFill>
          <a:latin typeface="+mn-lt"/>
          <a:ea typeface="+mn-ea"/>
          <a:cs typeface="ＭＳ Ｐゴシック" pitchFamily="-72" charset="-128"/>
        </a:defRPr>
      </a:lvl1pPr>
      <a:lvl2pPr marL="742950" indent="-285750" algn="l" rtl="0" eaLnBrk="1" fontAlgn="base" hangingPunct="1">
        <a:spcBef>
          <a:spcPct val="20000"/>
        </a:spcBef>
        <a:spcAft>
          <a:spcPct val="0"/>
        </a:spcAft>
        <a:buChar char="–"/>
        <a:defRPr sz="2200">
          <a:solidFill>
            <a:schemeClr val="tx1"/>
          </a:solidFill>
          <a:latin typeface="Arial" pitchFamily="34" charset="0"/>
          <a:ea typeface="+mn-ea"/>
        </a:defRPr>
      </a:lvl2pPr>
      <a:lvl3pPr marL="1143000" indent="-228600" algn="l" rtl="0" eaLnBrk="1" fontAlgn="base" hangingPunct="1">
        <a:spcBef>
          <a:spcPct val="20000"/>
        </a:spcBef>
        <a:spcAft>
          <a:spcPct val="0"/>
        </a:spcAft>
        <a:buChar char="•"/>
        <a:defRPr sz="2000">
          <a:solidFill>
            <a:schemeClr val="tx1"/>
          </a:solidFill>
          <a:latin typeface="Arial" pitchFamily="34" charset="0"/>
          <a:ea typeface="+mn-ea"/>
        </a:defRPr>
      </a:lvl3pPr>
      <a:lvl4pPr marL="1600200" indent="-228600" algn="l" rtl="0" eaLnBrk="1" fontAlgn="base" hangingPunct="1">
        <a:spcBef>
          <a:spcPct val="20000"/>
        </a:spcBef>
        <a:spcAft>
          <a:spcPct val="0"/>
        </a:spcAft>
        <a:buChar char="–"/>
        <a:defRPr sz="1600">
          <a:solidFill>
            <a:schemeClr val="tx1"/>
          </a:solidFill>
          <a:latin typeface="Arial" pitchFamily="34" charset="0"/>
          <a:ea typeface="+mn-ea"/>
        </a:defRPr>
      </a:lvl4pPr>
      <a:lvl5pPr marL="2057400" indent="-228600" algn="l" rtl="0" eaLnBrk="1" fontAlgn="base" hangingPunct="1">
        <a:spcBef>
          <a:spcPct val="20000"/>
        </a:spcBef>
        <a:spcAft>
          <a:spcPct val="0"/>
        </a:spcAft>
        <a:buChar char="»"/>
        <a:defRPr sz="1400">
          <a:solidFill>
            <a:schemeClr val="tx1"/>
          </a:solidFill>
          <a:latin typeface="Arial" pitchFamily="34" charset="0"/>
          <a:ea typeface="+mn-ea"/>
        </a:defRPr>
      </a:lvl5pPr>
      <a:lvl6pPr marL="2514600" indent="-228600" algn="l" rtl="0" eaLnBrk="1" fontAlgn="base" hangingPunct="1">
        <a:spcBef>
          <a:spcPct val="20000"/>
        </a:spcBef>
        <a:spcAft>
          <a:spcPct val="0"/>
        </a:spcAft>
        <a:buChar char="»"/>
        <a:defRPr sz="1600">
          <a:solidFill>
            <a:schemeClr val="tx1"/>
          </a:solidFill>
          <a:latin typeface="+mn-lt"/>
          <a:ea typeface="+mn-ea"/>
        </a:defRPr>
      </a:lvl6pPr>
      <a:lvl7pPr marL="2971800" indent="-228600" algn="l" rtl="0" eaLnBrk="1" fontAlgn="base" hangingPunct="1">
        <a:spcBef>
          <a:spcPct val="20000"/>
        </a:spcBef>
        <a:spcAft>
          <a:spcPct val="0"/>
        </a:spcAft>
        <a:buChar char="»"/>
        <a:defRPr sz="1600">
          <a:solidFill>
            <a:schemeClr val="tx1"/>
          </a:solidFill>
          <a:latin typeface="+mn-lt"/>
          <a:ea typeface="+mn-ea"/>
        </a:defRPr>
      </a:lvl7pPr>
      <a:lvl8pPr marL="3429000" indent="-228600" algn="l" rtl="0" eaLnBrk="1" fontAlgn="base" hangingPunct="1">
        <a:spcBef>
          <a:spcPct val="20000"/>
        </a:spcBef>
        <a:spcAft>
          <a:spcPct val="0"/>
        </a:spcAft>
        <a:buChar char="»"/>
        <a:defRPr sz="1600">
          <a:solidFill>
            <a:schemeClr val="tx1"/>
          </a:solidFill>
          <a:latin typeface="+mn-lt"/>
          <a:ea typeface="+mn-ea"/>
        </a:defRPr>
      </a:lvl8pPr>
      <a:lvl9pPr marL="3886200" indent="-228600" algn="l" rtl="0" eaLnBrk="1" fontAlgn="base" hangingPunct="1">
        <a:spcBef>
          <a:spcPct val="20000"/>
        </a:spcBef>
        <a:spcAft>
          <a:spcPct val="0"/>
        </a:spcAft>
        <a:buChar char="»"/>
        <a:defRPr sz="1600">
          <a:solidFill>
            <a:schemeClr val="tx1"/>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bandeau_gradient.png" descr="\\Osxserver\travaux\En_cours\ENISA\23569_ENISA_brand_design_layout\LINKS_23569\bandeau_gradient.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6453188"/>
            <a:ext cx="91440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2"/>
          <p:cNvSpPr>
            <a:spLocks noGrp="1" noChangeArrowheads="1"/>
          </p:cNvSpPr>
          <p:nvPr>
            <p:ph type="title"/>
          </p:nvPr>
        </p:nvSpPr>
        <p:spPr bwMode="auto">
          <a:xfrm>
            <a:off x="827088" y="1066800"/>
            <a:ext cx="7921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t>Cliquez et modifiez le titre</a:t>
            </a:r>
          </a:p>
        </p:txBody>
      </p:sp>
      <p:sp>
        <p:nvSpPr>
          <p:cNvPr id="3076" name="Rectangle 3"/>
          <p:cNvSpPr>
            <a:spLocks noGrp="1" noChangeArrowheads="1"/>
          </p:cNvSpPr>
          <p:nvPr>
            <p:ph type="body" idx="1"/>
          </p:nvPr>
        </p:nvSpPr>
        <p:spPr bwMode="auto">
          <a:xfrm>
            <a:off x="827088" y="1981200"/>
            <a:ext cx="79216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34" name="Text Box 10"/>
          <p:cNvSpPr txBox="1">
            <a:spLocks noChangeArrowheads="1"/>
          </p:cNvSpPr>
          <p:nvPr/>
        </p:nvSpPr>
        <p:spPr bwMode="auto">
          <a:xfrm>
            <a:off x="381000" y="6553200"/>
            <a:ext cx="2362200" cy="152400"/>
          </a:xfrm>
          <a:prstGeom prst="rect">
            <a:avLst/>
          </a:prstGeom>
          <a:noFill/>
          <a:ln w="9525">
            <a:noFill/>
            <a:miter lim="800000"/>
            <a:headEnd/>
            <a:tailEnd/>
          </a:ln>
        </p:spPr>
        <p:txBody>
          <a:bodyPr lIns="0" tIns="0" rIns="0" bIns="0">
            <a:spAutoFit/>
          </a:bodyPr>
          <a:lstStyle/>
          <a:p>
            <a:pPr>
              <a:spcBef>
                <a:spcPct val="50000"/>
              </a:spcBef>
              <a:defRPr/>
            </a:pPr>
            <a:r>
              <a:rPr lang="fr-FR" sz="1000">
                <a:solidFill>
                  <a:schemeClr val="bg1"/>
                </a:solidFill>
                <a:latin typeface="Verdana" pitchFamily="34" charset="0"/>
                <a:ea typeface="ＭＳ Ｐゴシック" pitchFamily="16" charset="-128"/>
              </a:rPr>
              <a:t>www.enisa.europa.eu</a:t>
            </a:r>
          </a:p>
        </p:txBody>
      </p:sp>
      <p:pic>
        <p:nvPicPr>
          <p:cNvPr id="3078" name="enisa_logo_entete.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auto">
          <a:xfrm>
            <a:off x="416749" y="141288"/>
            <a:ext cx="914891"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flag_eu.png" descr="\\Osxserver\travaux\En_cours\ENISA\23569_ENISA_brand_design_layout\LINKS_23569\flag_eu.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365125" y="6092825"/>
            <a:ext cx="4826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p:cNvSpPr txBox="1"/>
          <p:nvPr/>
        </p:nvSpPr>
        <p:spPr>
          <a:xfrm>
            <a:off x="5651500" y="6480175"/>
            <a:ext cx="3168650" cy="261938"/>
          </a:xfrm>
          <a:prstGeom prst="rect">
            <a:avLst/>
          </a:prstGeom>
          <a:noFill/>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3CB2C6B5-E597-46B9-8DFB-278DE8424B93}" type="slidenum">
              <a:rPr lang="en-GB" sz="1100">
                <a:solidFill>
                  <a:schemeClr val="bg1"/>
                </a:solidFill>
              </a:rPr>
              <a:pPr algn="r" eaLnBrk="1" hangingPunct="1"/>
              <a:t>‹N°›</a:t>
            </a:fld>
            <a:endParaRPr lang="en-GB" sz="1100">
              <a:solidFill>
                <a:schemeClr val="bg1"/>
              </a:solidFill>
            </a:endParaRPr>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Lst>
  <p:hf hdr="0" ftr="0" dt="0"/>
  <p:txStyles>
    <p:titleStyle>
      <a:lvl1pPr algn="ctr" rtl="0" eaLnBrk="1" fontAlgn="base" hangingPunct="1">
        <a:spcBef>
          <a:spcPct val="0"/>
        </a:spcBef>
        <a:spcAft>
          <a:spcPct val="0"/>
        </a:spcAft>
        <a:defRPr sz="2800" b="1">
          <a:solidFill>
            <a:srgbClr val="D31145"/>
          </a:solidFill>
          <a:latin typeface="+mj-lt"/>
          <a:ea typeface="+mj-ea"/>
          <a:cs typeface="ＭＳ Ｐゴシック" pitchFamily="-72" charset="-128"/>
        </a:defRPr>
      </a:lvl1pPr>
      <a:lvl2pPr algn="ctr" rtl="0" eaLnBrk="1" fontAlgn="base" hangingPunct="1">
        <a:spcBef>
          <a:spcPct val="0"/>
        </a:spcBef>
        <a:spcAft>
          <a:spcPct val="0"/>
        </a:spcAft>
        <a:defRPr sz="2800" b="1">
          <a:solidFill>
            <a:srgbClr val="D31145"/>
          </a:solidFill>
          <a:latin typeface="Verdana" pitchFamily="-32" charset="0"/>
          <a:ea typeface="ＭＳ Ｐゴシック" pitchFamily="-32" charset="-128"/>
          <a:cs typeface="ＭＳ Ｐゴシック" pitchFamily="-72" charset="-128"/>
        </a:defRPr>
      </a:lvl2pPr>
      <a:lvl3pPr algn="ctr" rtl="0" eaLnBrk="1" fontAlgn="base" hangingPunct="1">
        <a:spcBef>
          <a:spcPct val="0"/>
        </a:spcBef>
        <a:spcAft>
          <a:spcPct val="0"/>
        </a:spcAft>
        <a:defRPr sz="2800" b="1">
          <a:solidFill>
            <a:srgbClr val="D31145"/>
          </a:solidFill>
          <a:latin typeface="Verdana" pitchFamily="-32" charset="0"/>
          <a:ea typeface="ＭＳ Ｐゴシック" pitchFamily="-32" charset="-128"/>
          <a:cs typeface="ＭＳ Ｐゴシック" pitchFamily="-72" charset="-128"/>
        </a:defRPr>
      </a:lvl3pPr>
      <a:lvl4pPr algn="ctr" rtl="0" eaLnBrk="1" fontAlgn="base" hangingPunct="1">
        <a:spcBef>
          <a:spcPct val="0"/>
        </a:spcBef>
        <a:spcAft>
          <a:spcPct val="0"/>
        </a:spcAft>
        <a:defRPr sz="2800" b="1">
          <a:solidFill>
            <a:srgbClr val="D31145"/>
          </a:solidFill>
          <a:latin typeface="Verdana" pitchFamily="-32" charset="0"/>
          <a:ea typeface="ＭＳ Ｐゴシック" pitchFamily="-32" charset="-128"/>
          <a:cs typeface="ＭＳ Ｐゴシック" pitchFamily="-72" charset="-128"/>
        </a:defRPr>
      </a:lvl4pPr>
      <a:lvl5pPr algn="ctr" rtl="0" eaLnBrk="1" fontAlgn="base" hangingPunct="1">
        <a:spcBef>
          <a:spcPct val="0"/>
        </a:spcBef>
        <a:spcAft>
          <a:spcPct val="0"/>
        </a:spcAft>
        <a:defRPr sz="2800" b="1">
          <a:solidFill>
            <a:srgbClr val="D31145"/>
          </a:solidFill>
          <a:latin typeface="Verdana" pitchFamily="-32" charset="0"/>
          <a:ea typeface="ＭＳ Ｐゴシック" pitchFamily="-32" charset="-128"/>
          <a:cs typeface="ＭＳ Ｐゴシック" pitchFamily="-72" charset="-128"/>
        </a:defRPr>
      </a:lvl5pPr>
      <a:lvl6pPr marL="457200" algn="ctr" rtl="0" eaLnBrk="1" fontAlgn="base" hangingPunct="1">
        <a:spcBef>
          <a:spcPct val="0"/>
        </a:spcBef>
        <a:spcAft>
          <a:spcPct val="0"/>
        </a:spcAft>
        <a:defRPr sz="2800" b="1">
          <a:solidFill>
            <a:srgbClr val="D31145"/>
          </a:solidFill>
          <a:latin typeface="Verdana" pitchFamily="-32" charset="0"/>
          <a:ea typeface="ＭＳ Ｐゴシック" pitchFamily="-32" charset="-128"/>
        </a:defRPr>
      </a:lvl6pPr>
      <a:lvl7pPr marL="914400" algn="ctr" rtl="0" eaLnBrk="1" fontAlgn="base" hangingPunct="1">
        <a:spcBef>
          <a:spcPct val="0"/>
        </a:spcBef>
        <a:spcAft>
          <a:spcPct val="0"/>
        </a:spcAft>
        <a:defRPr sz="2800" b="1">
          <a:solidFill>
            <a:srgbClr val="D31145"/>
          </a:solidFill>
          <a:latin typeface="Verdana" pitchFamily="-32" charset="0"/>
          <a:ea typeface="ＭＳ Ｐゴシック" pitchFamily="-32" charset="-128"/>
        </a:defRPr>
      </a:lvl7pPr>
      <a:lvl8pPr marL="1371600" algn="ctr" rtl="0" eaLnBrk="1" fontAlgn="base" hangingPunct="1">
        <a:spcBef>
          <a:spcPct val="0"/>
        </a:spcBef>
        <a:spcAft>
          <a:spcPct val="0"/>
        </a:spcAft>
        <a:defRPr sz="2800" b="1">
          <a:solidFill>
            <a:srgbClr val="D31145"/>
          </a:solidFill>
          <a:latin typeface="Verdana" pitchFamily="-32" charset="0"/>
          <a:ea typeface="ＭＳ Ｐゴシック" pitchFamily="-32" charset="-128"/>
        </a:defRPr>
      </a:lvl8pPr>
      <a:lvl9pPr marL="1828800" algn="ctr" rtl="0" eaLnBrk="1" fontAlgn="base" hangingPunct="1">
        <a:spcBef>
          <a:spcPct val="0"/>
        </a:spcBef>
        <a:spcAft>
          <a:spcPct val="0"/>
        </a:spcAft>
        <a:defRPr sz="2800" b="1">
          <a:solidFill>
            <a:srgbClr val="D31145"/>
          </a:solidFill>
          <a:latin typeface="Verdana" pitchFamily="-32" charset="0"/>
          <a:ea typeface="ＭＳ Ｐゴシック" pitchFamily="-32" charset="-128"/>
        </a:defRPr>
      </a:lvl9pPr>
    </p:titleStyle>
    <p:bodyStyle>
      <a:lvl1pPr marL="342900" indent="-342900" algn="l" rtl="0" eaLnBrk="1" fontAlgn="base" hangingPunct="1">
        <a:spcBef>
          <a:spcPct val="20000"/>
        </a:spcBef>
        <a:spcAft>
          <a:spcPct val="0"/>
        </a:spcAft>
        <a:buChar char="•"/>
        <a:defRPr sz="2400">
          <a:solidFill>
            <a:srgbClr val="193989"/>
          </a:solidFill>
          <a:latin typeface="+mn-lt"/>
          <a:ea typeface="+mn-ea"/>
          <a:cs typeface="ＭＳ Ｐゴシック" pitchFamily="-72" charset="-128"/>
        </a:defRPr>
      </a:lvl1pPr>
      <a:lvl2pPr marL="742950" indent="-285750" algn="l" rtl="0" eaLnBrk="1" fontAlgn="base" hangingPunct="1">
        <a:spcBef>
          <a:spcPct val="20000"/>
        </a:spcBef>
        <a:spcAft>
          <a:spcPct val="0"/>
        </a:spcAft>
        <a:buChar char="–"/>
        <a:defRPr sz="2200">
          <a:solidFill>
            <a:schemeClr val="tx1"/>
          </a:solidFill>
          <a:latin typeface="Arial" pitchFamily="34" charset="0"/>
          <a:ea typeface="+mn-ea"/>
        </a:defRPr>
      </a:lvl2pPr>
      <a:lvl3pPr marL="1143000" indent="-228600" algn="l" rtl="0" eaLnBrk="1" fontAlgn="base" hangingPunct="1">
        <a:spcBef>
          <a:spcPct val="20000"/>
        </a:spcBef>
        <a:spcAft>
          <a:spcPct val="0"/>
        </a:spcAft>
        <a:buChar char="•"/>
        <a:defRPr sz="2000">
          <a:solidFill>
            <a:schemeClr val="tx1"/>
          </a:solidFill>
          <a:latin typeface="Arial" pitchFamily="34" charset="0"/>
          <a:ea typeface="+mn-ea"/>
        </a:defRPr>
      </a:lvl3pPr>
      <a:lvl4pPr marL="1600200" indent="-228600" algn="l" rtl="0" eaLnBrk="1" fontAlgn="base" hangingPunct="1">
        <a:spcBef>
          <a:spcPct val="20000"/>
        </a:spcBef>
        <a:spcAft>
          <a:spcPct val="0"/>
        </a:spcAft>
        <a:buChar char="–"/>
        <a:defRPr sz="1600">
          <a:solidFill>
            <a:schemeClr val="tx1"/>
          </a:solidFill>
          <a:latin typeface="Arial" pitchFamily="34" charset="0"/>
          <a:ea typeface="+mn-ea"/>
        </a:defRPr>
      </a:lvl4pPr>
      <a:lvl5pPr marL="2057400" indent="-228600" algn="l" rtl="0" eaLnBrk="1" fontAlgn="base" hangingPunct="1">
        <a:spcBef>
          <a:spcPct val="20000"/>
        </a:spcBef>
        <a:spcAft>
          <a:spcPct val="0"/>
        </a:spcAft>
        <a:buChar char="»"/>
        <a:defRPr sz="1400">
          <a:solidFill>
            <a:schemeClr val="tx1"/>
          </a:solidFill>
          <a:latin typeface="Arial" pitchFamily="34" charset="0"/>
          <a:ea typeface="+mn-ea"/>
        </a:defRPr>
      </a:lvl5pPr>
      <a:lvl6pPr marL="2514600" indent="-228600" algn="l" rtl="0" eaLnBrk="1" fontAlgn="base" hangingPunct="1">
        <a:spcBef>
          <a:spcPct val="20000"/>
        </a:spcBef>
        <a:spcAft>
          <a:spcPct val="0"/>
        </a:spcAft>
        <a:buChar char="»"/>
        <a:defRPr sz="1600">
          <a:solidFill>
            <a:schemeClr val="tx1"/>
          </a:solidFill>
          <a:latin typeface="+mn-lt"/>
          <a:ea typeface="+mn-ea"/>
        </a:defRPr>
      </a:lvl6pPr>
      <a:lvl7pPr marL="2971800" indent="-228600" algn="l" rtl="0" eaLnBrk="1" fontAlgn="base" hangingPunct="1">
        <a:spcBef>
          <a:spcPct val="20000"/>
        </a:spcBef>
        <a:spcAft>
          <a:spcPct val="0"/>
        </a:spcAft>
        <a:buChar char="»"/>
        <a:defRPr sz="1600">
          <a:solidFill>
            <a:schemeClr val="tx1"/>
          </a:solidFill>
          <a:latin typeface="+mn-lt"/>
          <a:ea typeface="+mn-ea"/>
        </a:defRPr>
      </a:lvl7pPr>
      <a:lvl8pPr marL="3429000" indent="-228600" algn="l" rtl="0" eaLnBrk="1" fontAlgn="base" hangingPunct="1">
        <a:spcBef>
          <a:spcPct val="20000"/>
        </a:spcBef>
        <a:spcAft>
          <a:spcPct val="0"/>
        </a:spcAft>
        <a:buChar char="»"/>
        <a:defRPr sz="1600">
          <a:solidFill>
            <a:schemeClr val="tx1"/>
          </a:solidFill>
          <a:latin typeface="+mn-lt"/>
          <a:ea typeface="+mn-ea"/>
        </a:defRPr>
      </a:lvl8pPr>
      <a:lvl9pPr marL="3886200" indent="-228600" algn="l" rtl="0" eaLnBrk="1" fontAlgn="base" hangingPunct="1">
        <a:spcBef>
          <a:spcPct val="20000"/>
        </a:spcBef>
        <a:spcAft>
          <a:spcPct val="0"/>
        </a:spcAft>
        <a:buChar char="»"/>
        <a:defRPr sz="1600">
          <a:solidFill>
            <a:schemeClr val="tx1"/>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bandeau_gradient.png" descr="\\Osxserver\travaux\En_cours\ENISA\23569_ENISA_brand_design_layout\LINKS_23569\bandeau_gradient.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6453188"/>
            <a:ext cx="91440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2"/>
          <p:cNvSpPr>
            <a:spLocks noGrp="1" noChangeArrowheads="1"/>
          </p:cNvSpPr>
          <p:nvPr>
            <p:ph type="title"/>
          </p:nvPr>
        </p:nvSpPr>
        <p:spPr bwMode="auto">
          <a:xfrm>
            <a:off x="827088" y="1066800"/>
            <a:ext cx="7921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t>Cliquez et modifiez le titre</a:t>
            </a:r>
          </a:p>
        </p:txBody>
      </p:sp>
      <p:sp>
        <p:nvSpPr>
          <p:cNvPr id="3076" name="Rectangle 3"/>
          <p:cNvSpPr>
            <a:spLocks noGrp="1" noChangeArrowheads="1"/>
          </p:cNvSpPr>
          <p:nvPr>
            <p:ph type="body" idx="1"/>
          </p:nvPr>
        </p:nvSpPr>
        <p:spPr bwMode="auto">
          <a:xfrm>
            <a:off x="827088" y="1981200"/>
            <a:ext cx="79216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34" name="Text Box 10"/>
          <p:cNvSpPr txBox="1">
            <a:spLocks noChangeArrowheads="1"/>
          </p:cNvSpPr>
          <p:nvPr/>
        </p:nvSpPr>
        <p:spPr bwMode="auto">
          <a:xfrm>
            <a:off x="381000" y="6553200"/>
            <a:ext cx="2362200" cy="152400"/>
          </a:xfrm>
          <a:prstGeom prst="rect">
            <a:avLst/>
          </a:prstGeom>
          <a:noFill/>
          <a:ln w="9525">
            <a:noFill/>
            <a:miter lim="800000"/>
            <a:headEnd/>
            <a:tailEnd/>
          </a:ln>
        </p:spPr>
        <p:txBody>
          <a:bodyPr lIns="0" tIns="0" rIns="0" bIns="0">
            <a:spAutoFit/>
          </a:bodyPr>
          <a:lstStyle/>
          <a:p>
            <a:pPr>
              <a:spcBef>
                <a:spcPct val="50000"/>
              </a:spcBef>
              <a:defRPr/>
            </a:pPr>
            <a:r>
              <a:rPr lang="fr-FR" sz="1000">
                <a:solidFill>
                  <a:schemeClr val="bg1"/>
                </a:solidFill>
                <a:latin typeface="Verdana" pitchFamily="34" charset="0"/>
                <a:ea typeface="ＭＳ Ｐゴシック" pitchFamily="16" charset="-128"/>
              </a:rPr>
              <a:t>www.enisa.europa.eu</a:t>
            </a:r>
          </a:p>
        </p:txBody>
      </p:sp>
      <p:pic>
        <p:nvPicPr>
          <p:cNvPr id="3078" name="enisa_logo_entete.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auto">
          <a:xfrm>
            <a:off x="416749" y="141288"/>
            <a:ext cx="914891"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flag_eu.png" descr="\\Osxserver\travaux\En_cours\ENISA\23569_ENISA_brand_design_layout\LINKS_23569\flag_eu.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365125" y="6092825"/>
            <a:ext cx="4826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p:cNvSpPr txBox="1"/>
          <p:nvPr/>
        </p:nvSpPr>
        <p:spPr>
          <a:xfrm>
            <a:off x="5651500" y="6480175"/>
            <a:ext cx="3168650" cy="261938"/>
          </a:xfrm>
          <a:prstGeom prst="rect">
            <a:avLst/>
          </a:prstGeom>
          <a:noFill/>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3CB2C6B5-E597-46B9-8DFB-278DE8424B93}" type="slidenum">
              <a:rPr lang="en-GB" sz="1100">
                <a:solidFill>
                  <a:schemeClr val="bg1"/>
                </a:solidFill>
              </a:rPr>
              <a:pPr algn="r" eaLnBrk="1" hangingPunct="1"/>
              <a:t>‹N°›</a:t>
            </a:fld>
            <a:endParaRPr lang="en-GB" sz="1100">
              <a:solidFill>
                <a:schemeClr val="bg1"/>
              </a:solidFill>
            </a:endParaRPr>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Lst>
  <p:hf hdr="0" ftr="0" dt="0"/>
  <p:txStyles>
    <p:titleStyle>
      <a:lvl1pPr algn="ctr" rtl="0" eaLnBrk="1" fontAlgn="base" hangingPunct="1">
        <a:spcBef>
          <a:spcPct val="0"/>
        </a:spcBef>
        <a:spcAft>
          <a:spcPct val="0"/>
        </a:spcAft>
        <a:defRPr sz="2800" b="1">
          <a:solidFill>
            <a:srgbClr val="D31145"/>
          </a:solidFill>
          <a:latin typeface="+mj-lt"/>
          <a:ea typeface="+mj-ea"/>
          <a:cs typeface="ＭＳ Ｐゴシック" pitchFamily="-72" charset="-128"/>
        </a:defRPr>
      </a:lvl1pPr>
      <a:lvl2pPr algn="ctr" rtl="0" eaLnBrk="1" fontAlgn="base" hangingPunct="1">
        <a:spcBef>
          <a:spcPct val="0"/>
        </a:spcBef>
        <a:spcAft>
          <a:spcPct val="0"/>
        </a:spcAft>
        <a:defRPr sz="2800" b="1">
          <a:solidFill>
            <a:srgbClr val="D31145"/>
          </a:solidFill>
          <a:latin typeface="Verdana" pitchFamily="-32" charset="0"/>
          <a:ea typeface="ＭＳ Ｐゴシック" pitchFamily="-32" charset="-128"/>
          <a:cs typeface="ＭＳ Ｐゴシック" pitchFamily="-72" charset="-128"/>
        </a:defRPr>
      </a:lvl2pPr>
      <a:lvl3pPr algn="ctr" rtl="0" eaLnBrk="1" fontAlgn="base" hangingPunct="1">
        <a:spcBef>
          <a:spcPct val="0"/>
        </a:spcBef>
        <a:spcAft>
          <a:spcPct val="0"/>
        </a:spcAft>
        <a:defRPr sz="2800" b="1">
          <a:solidFill>
            <a:srgbClr val="D31145"/>
          </a:solidFill>
          <a:latin typeface="Verdana" pitchFamily="-32" charset="0"/>
          <a:ea typeface="ＭＳ Ｐゴシック" pitchFamily="-32" charset="-128"/>
          <a:cs typeface="ＭＳ Ｐゴシック" pitchFamily="-72" charset="-128"/>
        </a:defRPr>
      </a:lvl3pPr>
      <a:lvl4pPr algn="ctr" rtl="0" eaLnBrk="1" fontAlgn="base" hangingPunct="1">
        <a:spcBef>
          <a:spcPct val="0"/>
        </a:spcBef>
        <a:spcAft>
          <a:spcPct val="0"/>
        </a:spcAft>
        <a:defRPr sz="2800" b="1">
          <a:solidFill>
            <a:srgbClr val="D31145"/>
          </a:solidFill>
          <a:latin typeface="Verdana" pitchFamily="-32" charset="0"/>
          <a:ea typeface="ＭＳ Ｐゴシック" pitchFamily="-32" charset="-128"/>
          <a:cs typeface="ＭＳ Ｐゴシック" pitchFamily="-72" charset="-128"/>
        </a:defRPr>
      </a:lvl4pPr>
      <a:lvl5pPr algn="ctr" rtl="0" eaLnBrk="1" fontAlgn="base" hangingPunct="1">
        <a:spcBef>
          <a:spcPct val="0"/>
        </a:spcBef>
        <a:spcAft>
          <a:spcPct val="0"/>
        </a:spcAft>
        <a:defRPr sz="2800" b="1">
          <a:solidFill>
            <a:srgbClr val="D31145"/>
          </a:solidFill>
          <a:latin typeface="Verdana" pitchFamily="-32" charset="0"/>
          <a:ea typeface="ＭＳ Ｐゴシック" pitchFamily="-32" charset="-128"/>
          <a:cs typeface="ＭＳ Ｐゴシック" pitchFamily="-72" charset="-128"/>
        </a:defRPr>
      </a:lvl5pPr>
      <a:lvl6pPr marL="457200" algn="ctr" rtl="0" eaLnBrk="1" fontAlgn="base" hangingPunct="1">
        <a:spcBef>
          <a:spcPct val="0"/>
        </a:spcBef>
        <a:spcAft>
          <a:spcPct val="0"/>
        </a:spcAft>
        <a:defRPr sz="2800" b="1">
          <a:solidFill>
            <a:srgbClr val="D31145"/>
          </a:solidFill>
          <a:latin typeface="Verdana" pitchFamily="-32" charset="0"/>
          <a:ea typeface="ＭＳ Ｐゴシック" pitchFamily="-32" charset="-128"/>
        </a:defRPr>
      </a:lvl6pPr>
      <a:lvl7pPr marL="914400" algn="ctr" rtl="0" eaLnBrk="1" fontAlgn="base" hangingPunct="1">
        <a:spcBef>
          <a:spcPct val="0"/>
        </a:spcBef>
        <a:spcAft>
          <a:spcPct val="0"/>
        </a:spcAft>
        <a:defRPr sz="2800" b="1">
          <a:solidFill>
            <a:srgbClr val="D31145"/>
          </a:solidFill>
          <a:latin typeface="Verdana" pitchFamily="-32" charset="0"/>
          <a:ea typeface="ＭＳ Ｐゴシック" pitchFamily="-32" charset="-128"/>
        </a:defRPr>
      </a:lvl7pPr>
      <a:lvl8pPr marL="1371600" algn="ctr" rtl="0" eaLnBrk="1" fontAlgn="base" hangingPunct="1">
        <a:spcBef>
          <a:spcPct val="0"/>
        </a:spcBef>
        <a:spcAft>
          <a:spcPct val="0"/>
        </a:spcAft>
        <a:defRPr sz="2800" b="1">
          <a:solidFill>
            <a:srgbClr val="D31145"/>
          </a:solidFill>
          <a:latin typeface="Verdana" pitchFamily="-32" charset="0"/>
          <a:ea typeface="ＭＳ Ｐゴシック" pitchFamily="-32" charset="-128"/>
        </a:defRPr>
      </a:lvl8pPr>
      <a:lvl9pPr marL="1828800" algn="ctr" rtl="0" eaLnBrk="1" fontAlgn="base" hangingPunct="1">
        <a:spcBef>
          <a:spcPct val="0"/>
        </a:spcBef>
        <a:spcAft>
          <a:spcPct val="0"/>
        </a:spcAft>
        <a:defRPr sz="2800" b="1">
          <a:solidFill>
            <a:srgbClr val="D31145"/>
          </a:solidFill>
          <a:latin typeface="Verdana" pitchFamily="-32" charset="0"/>
          <a:ea typeface="ＭＳ Ｐゴシック" pitchFamily="-32" charset="-128"/>
        </a:defRPr>
      </a:lvl9pPr>
    </p:titleStyle>
    <p:bodyStyle>
      <a:lvl1pPr marL="342900" indent="-342900" algn="l" rtl="0" eaLnBrk="1" fontAlgn="base" hangingPunct="1">
        <a:spcBef>
          <a:spcPct val="20000"/>
        </a:spcBef>
        <a:spcAft>
          <a:spcPct val="0"/>
        </a:spcAft>
        <a:buChar char="•"/>
        <a:defRPr sz="2400">
          <a:solidFill>
            <a:srgbClr val="193989"/>
          </a:solidFill>
          <a:latin typeface="+mn-lt"/>
          <a:ea typeface="+mn-ea"/>
          <a:cs typeface="ＭＳ Ｐゴシック" pitchFamily="-72" charset="-128"/>
        </a:defRPr>
      </a:lvl1pPr>
      <a:lvl2pPr marL="742950" indent="-285750" algn="l" rtl="0" eaLnBrk="1" fontAlgn="base" hangingPunct="1">
        <a:spcBef>
          <a:spcPct val="20000"/>
        </a:spcBef>
        <a:spcAft>
          <a:spcPct val="0"/>
        </a:spcAft>
        <a:buChar char="–"/>
        <a:defRPr sz="2200">
          <a:solidFill>
            <a:schemeClr val="tx1"/>
          </a:solidFill>
          <a:latin typeface="Arial" pitchFamily="34" charset="0"/>
          <a:ea typeface="+mn-ea"/>
        </a:defRPr>
      </a:lvl2pPr>
      <a:lvl3pPr marL="1143000" indent="-228600" algn="l" rtl="0" eaLnBrk="1" fontAlgn="base" hangingPunct="1">
        <a:spcBef>
          <a:spcPct val="20000"/>
        </a:spcBef>
        <a:spcAft>
          <a:spcPct val="0"/>
        </a:spcAft>
        <a:buChar char="•"/>
        <a:defRPr sz="2000">
          <a:solidFill>
            <a:schemeClr val="tx1"/>
          </a:solidFill>
          <a:latin typeface="Arial" pitchFamily="34" charset="0"/>
          <a:ea typeface="+mn-ea"/>
        </a:defRPr>
      </a:lvl3pPr>
      <a:lvl4pPr marL="1600200" indent="-228600" algn="l" rtl="0" eaLnBrk="1" fontAlgn="base" hangingPunct="1">
        <a:spcBef>
          <a:spcPct val="20000"/>
        </a:spcBef>
        <a:spcAft>
          <a:spcPct val="0"/>
        </a:spcAft>
        <a:buChar char="–"/>
        <a:defRPr sz="1600">
          <a:solidFill>
            <a:schemeClr val="tx1"/>
          </a:solidFill>
          <a:latin typeface="Arial" pitchFamily="34" charset="0"/>
          <a:ea typeface="+mn-ea"/>
        </a:defRPr>
      </a:lvl4pPr>
      <a:lvl5pPr marL="2057400" indent="-228600" algn="l" rtl="0" eaLnBrk="1" fontAlgn="base" hangingPunct="1">
        <a:spcBef>
          <a:spcPct val="20000"/>
        </a:spcBef>
        <a:spcAft>
          <a:spcPct val="0"/>
        </a:spcAft>
        <a:buChar char="»"/>
        <a:defRPr sz="1400">
          <a:solidFill>
            <a:schemeClr val="tx1"/>
          </a:solidFill>
          <a:latin typeface="Arial" pitchFamily="34" charset="0"/>
          <a:ea typeface="+mn-ea"/>
        </a:defRPr>
      </a:lvl5pPr>
      <a:lvl6pPr marL="2514600" indent="-228600" algn="l" rtl="0" eaLnBrk="1" fontAlgn="base" hangingPunct="1">
        <a:spcBef>
          <a:spcPct val="20000"/>
        </a:spcBef>
        <a:spcAft>
          <a:spcPct val="0"/>
        </a:spcAft>
        <a:buChar char="»"/>
        <a:defRPr sz="1600">
          <a:solidFill>
            <a:schemeClr val="tx1"/>
          </a:solidFill>
          <a:latin typeface="+mn-lt"/>
          <a:ea typeface="+mn-ea"/>
        </a:defRPr>
      </a:lvl6pPr>
      <a:lvl7pPr marL="2971800" indent="-228600" algn="l" rtl="0" eaLnBrk="1" fontAlgn="base" hangingPunct="1">
        <a:spcBef>
          <a:spcPct val="20000"/>
        </a:spcBef>
        <a:spcAft>
          <a:spcPct val="0"/>
        </a:spcAft>
        <a:buChar char="»"/>
        <a:defRPr sz="1600">
          <a:solidFill>
            <a:schemeClr val="tx1"/>
          </a:solidFill>
          <a:latin typeface="+mn-lt"/>
          <a:ea typeface="+mn-ea"/>
        </a:defRPr>
      </a:lvl7pPr>
      <a:lvl8pPr marL="3429000" indent="-228600" algn="l" rtl="0" eaLnBrk="1" fontAlgn="base" hangingPunct="1">
        <a:spcBef>
          <a:spcPct val="20000"/>
        </a:spcBef>
        <a:spcAft>
          <a:spcPct val="0"/>
        </a:spcAft>
        <a:buChar char="»"/>
        <a:defRPr sz="1600">
          <a:solidFill>
            <a:schemeClr val="tx1"/>
          </a:solidFill>
          <a:latin typeface="+mn-lt"/>
          <a:ea typeface="+mn-ea"/>
        </a:defRPr>
      </a:lvl8pPr>
      <a:lvl9pPr marL="3886200" indent="-228600" algn="l" rtl="0" eaLnBrk="1" fontAlgn="base" hangingPunct="1">
        <a:spcBef>
          <a:spcPct val="20000"/>
        </a:spcBef>
        <a:spcAft>
          <a:spcPct val="0"/>
        </a:spcAft>
        <a:buChar char="»"/>
        <a:defRPr sz="1600">
          <a:solidFill>
            <a:schemeClr val="tx1"/>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56.bin"/><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jpe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jpe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jpe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jpe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11.jpeg"/></Relationships>
</file>

<file path=ppt/slides/_rels/slide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26.jpeg"/></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10.jpeg"/></Relationships>
</file>

<file path=ppt/slides/_rels/slide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26.jpeg"/></Relationships>
</file>

<file path=ppt/slides/_rels/slide5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“Identification and handling of electronic evidence” and “Digital forensics”</a:t>
            </a:r>
            <a:endParaRPr lang="en-GB" dirty="0"/>
          </a:p>
        </p:txBody>
      </p:sp>
      <p:sp>
        <p:nvSpPr>
          <p:cNvPr id="3" name="Subtitle 2"/>
          <p:cNvSpPr>
            <a:spLocks noGrp="1"/>
          </p:cNvSpPr>
          <p:nvPr>
            <p:ph type="subTitle" idx="1"/>
          </p:nvPr>
        </p:nvSpPr>
        <p:spPr>
          <a:xfrm>
            <a:off x="2123728" y="4005064"/>
            <a:ext cx="6400800" cy="936104"/>
          </a:xfrm>
        </p:spPr>
        <p:txBody>
          <a:bodyPr/>
          <a:lstStyle/>
          <a:p>
            <a:pPr algn="r"/>
            <a:endParaRPr lang="x-none" sz="2000" i="1" dirty="0">
              <a:latin typeface="Arial" pitchFamily="34" charset="0"/>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066800"/>
            <a:ext cx="8784976" cy="685800"/>
          </a:xfrm>
        </p:spPr>
        <p:txBody>
          <a:bodyPr/>
          <a:lstStyle/>
          <a:p>
            <a:r>
              <a:rPr lang="en-GB" dirty="0"/>
              <a:t>Customer awareness, education and communication</a:t>
            </a:r>
          </a:p>
        </p:txBody>
      </p:sp>
      <p:sp>
        <p:nvSpPr>
          <p:cNvPr id="3" name="Content Placeholder 2"/>
          <p:cNvSpPr>
            <a:spLocks noGrp="1"/>
          </p:cNvSpPr>
          <p:nvPr>
            <p:ph idx="1"/>
          </p:nvPr>
        </p:nvSpPr>
        <p:spPr/>
        <p:txBody>
          <a:bodyPr/>
          <a:lstStyle/>
          <a:p>
            <a:r>
              <a:rPr lang="en-GB" dirty="0"/>
              <a:t>Provide secure channel </a:t>
            </a:r>
          </a:p>
          <a:p>
            <a:r>
              <a:rPr lang="en-GB" dirty="0"/>
              <a:t>Educate user to minimum standards</a:t>
            </a:r>
          </a:p>
          <a:p>
            <a:r>
              <a:rPr lang="en-GB" dirty="0"/>
              <a:t>E-merchants should clearly separate payment from the e-shop (education to e-merchants)</a:t>
            </a:r>
          </a:p>
          <a:p>
            <a:r>
              <a:rPr lang="en-GB" dirty="0"/>
              <a:t>Personalised rules for customers</a:t>
            </a:r>
          </a:p>
          <a:p>
            <a:r>
              <a:rPr lang="en-GB" dirty="0"/>
              <a:t>Real time opportunity to balance and transaction status</a:t>
            </a:r>
          </a:p>
        </p:txBody>
      </p:sp>
    </p:spTree>
    <p:extLst>
      <p:ext uri="{BB962C8B-B14F-4D97-AF65-F5344CB8AC3E}">
        <p14:creationId xmlns:p14="http://schemas.microsoft.com/office/powerpoint/2010/main" val="6696137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5696" y="260648"/>
            <a:ext cx="7201296" cy="643844"/>
          </a:xfrm>
        </p:spPr>
        <p:txBody>
          <a:bodyPr/>
          <a:lstStyle/>
          <a:p>
            <a:r>
              <a:rPr lang="en-GB" dirty="0"/>
              <a:t>hex editor</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1599" y="144206"/>
            <a:ext cx="6332769" cy="6165114"/>
          </a:xfrm>
          <a:prstGeom prst="rect">
            <a:avLst/>
          </a:prstGeom>
        </p:spPr>
      </p:pic>
      <p:sp>
        <p:nvSpPr>
          <p:cNvPr id="5" name="Content Placeholder 4"/>
          <p:cNvSpPr>
            <a:spLocks noGrp="1"/>
          </p:cNvSpPr>
          <p:nvPr>
            <p:ph idx="1"/>
          </p:nvPr>
        </p:nvSpPr>
        <p:spPr/>
        <p:txBody>
          <a:bodyPr/>
          <a:lstStyle/>
          <a:p>
            <a:endParaRPr lang="en-GB" dirty="0"/>
          </a:p>
        </p:txBody>
      </p:sp>
    </p:spTree>
    <p:extLst>
      <p:ext uri="{BB962C8B-B14F-4D97-AF65-F5344CB8AC3E}">
        <p14:creationId xmlns:p14="http://schemas.microsoft.com/office/powerpoint/2010/main" val="2021925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Find files related to the malware found</a:t>
            </a:r>
          </a:p>
        </p:txBody>
      </p:sp>
      <p:sp>
        <p:nvSpPr>
          <p:cNvPr id="3" name="Content Placeholder 2"/>
          <p:cNvSpPr>
            <a:spLocks noGrp="1"/>
          </p:cNvSpPr>
          <p:nvPr>
            <p:ph idx="1"/>
          </p:nvPr>
        </p:nvSpPr>
        <p:spPr/>
        <p:txBody>
          <a:bodyPr/>
          <a:lstStyle/>
          <a:p>
            <a:pPr marL="0" indent="0">
              <a:buNone/>
            </a:pPr>
            <a:endParaRPr lang="en-GB" dirty="0"/>
          </a:p>
          <a:p>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780928"/>
            <a:ext cx="9134346" cy="874823"/>
          </a:xfrm>
          <a:prstGeom prst="rect">
            <a:avLst/>
          </a:prstGeom>
        </p:spPr>
      </p:pic>
    </p:spTree>
    <p:extLst>
      <p:ext uri="{BB962C8B-B14F-4D97-AF65-F5344CB8AC3E}">
        <p14:creationId xmlns:p14="http://schemas.microsoft.com/office/powerpoint/2010/main" val="9398703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9766" y="908720"/>
            <a:ext cx="9054060" cy="5544616"/>
          </a:xfrm>
        </p:spPr>
      </p:pic>
    </p:spTree>
    <p:extLst>
      <p:ext uri="{BB962C8B-B14F-4D97-AF65-F5344CB8AC3E}">
        <p14:creationId xmlns:p14="http://schemas.microsoft.com/office/powerpoint/2010/main" val="18281152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Next phase</a:t>
            </a:r>
          </a:p>
        </p:txBody>
      </p:sp>
      <p:sp>
        <p:nvSpPr>
          <p:cNvPr id="3" name="Content Placeholder 2"/>
          <p:cNvSpPr>
            <a:spLocks noGrp="1"/>
          </p:cNvSpPr>
          <p:nvPr>
            <p:ph idx="1"/>
          </p:nvPr>
        </p:nvSpPr>
        <p:spPr/>
        <p:txBody>
          <a:bodyPr/>
          <a:lstStyle/>
          <a:p>
            <a:pPr marL="0" lvl="0" indent="0">
              <a:buNone/>
            </a:pPr>
            <a:r>
              <a:rPr lang="en-GB" b="1" dirty="0"/>
              <a:t>Command lines </a:t>
            </a:r>
            <a:r>
              <a:rPr lang="en-GB" b="1" dirty="0" err="1"/>
              <a:t>utils</a:t>
            </a:r>
            <a:r>
              <a:rPr lang="en-GB" b="1" dirty="0"/>
              <a:t> (bash, </a:t>
            </a:r>
            <a:r>
              <a:rPr lang="en-GB" b="1" dirty="0" err="1"/>
              <a:t>grep</a:t>
            </a:r>
            <a:r>
              <a:rPr lang="en-GB" b="1" dirty="0"/>
              <a:t>, sort, cut, etc.)</a:t>
            </a:r>
          </a:p>
          <a:p>
            <a:pPr marL="0" lvl="0" indent="0">
              <a:buNone/>
            </a:pPr>
            <a:endParaRPr lang="en-GB" b="1" dirty="0"/>
          </a:p>
          <a:p>
            <a:pPr marL="0" lvl="0" indent="0">
              <a:buNone/>
            </a:pPr>
            <a:r>
              <a:rPr lang="en-GB" b="1" dirty="0"/>
              <a:t>Volatility Framework ver. 2.0 with </a:t>
            </a:r>
            <a:r>
              <a:rPr lang="en-GB" b="1" dirty="0" err="1"/>
              <a:t>zeusscan</a:t>
            </a:r>
            <a:r>
              <a:rPr lang="en-GB" b="1" dirty="0"/>
              <a:t> plugins </a:t>
            </a:r>
          </a:p>
          <a:p>
            <a:pPr marL="0" lvl="0" indent="0">
              <a:buNone/>
            </a:pPr>
            <a:endParaRPr lang="en-GB" b="1" dirty="0"/>
          </a:p>
          <a:p>
            <a:pPr marL="0" lvl="0" indent="0">
              <a:buNone/>
            </a:pPr>
            <a:r>
              <a:rPr lang="en-GB" b="1" dirty="0"/>
              <a:t>Script decrypting malware </a:t>
            </a:r>
            <a:r>
              <a:rPr lang="en-GB" b="1" dirty="0" err="1"/>
              <a:t>config</a:t>
            </a:r>
            <a:r>
              <a:rPr lang="en-GB" b="1" dirty="0"/>
              <a:t> file</a:t>
            </a:r>
          </a:p>
          <a:p>
            <a:endParaRPr lang="en-GB" dirty="0"/>
          </a:p>
        </p:txBody>
      </p:sp>
    </p:spTree>
    <p:extLst>
      <p:ext uri="{BB962C8B-B14F-4D97-AF65-F5344CB8AC3E}">
        <p14:creationId xmlns:p14="http://schemas.microsoft.com/office/powerpoint/2010/main" val="11049398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marL="0" indent="0">
              <a:buNone/>
            </a:pPr>
            <a:endParaRPr lang="en-GB" b="1" i="1" dirty="0"/>
          </a:p>
          <a:p>
            <a:pPr marL="0" indent="0">
              <a:buNone/>
            </a:pPr>
            <a:r>
              <a:rPr lang="en-GB" b="1" i="1" dirty="0"/>
              <a:t>vol20.py profile=WinXPSP2x86 –f </a:t>
            </a:r>
            <a:r>
              <a:rPr lang="en-GB" b="1" i="1" dirty="0" err="1"/>
              <a:t>memdump.raw</a:t>
            </a:r>
            <a:r>
              <a:rPr lang="en-GB" b="1" i="1" dirty="0"/>
              <a:t> zeusscan1</a:t>
            </a:r>
            <a:endParaRPr lang="en-GB" dirty="0"/>
          </a:p>
          <a:p>
            <a:pPr marL="0" indent="0">
              <a:buNone/>
            </a:pPr>
            <a:endParaRPr lang="en-GB" b="1" i="1" dirty="0"/>
          </a:p>
          <a:p>
            <a:pPr marL="0" indent="0">
              <a:buNone/>
            </a:pPr>
            <a:r>
              <a:rPr lang="en-GB" b="1" i="1" dirty="0"/>
              <a:t>vol20.py profile=WinXPSP2x86 –f </a:t>
            </a:r>
            <a:r>
              <a:rPr lang="en-GB" b="1" i="1" dirty="0" err="1"/>
              <a:t>memdump.raw</a:t>
            </a:r>
            <a:r>
              <a:rPr lang="en-GB" b="1" i="1" dirty="0"/>
              <a:t> zeusscan2</a:t>
            </a:r>
            <a:endParaRPr lang="en-GB" dirty="0"/>
          </a:p>
          <a:p>
            <a:endParaRPr lang="en-GB" dirty="0"/>
          </a:p>
        </p:txBody>
      </p:sp>
    </p:spTree>
    <p:extLst>
      <p:ext uri="{BB962C8B-B14F-4D97-AF65-F5344CB8AC3E}">
        <p14:creationId xmlns:p14="http://schemas.microsoft.com/office/powerpoint/2010/main" val="22837179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6" name="Content Placeholder 5"/>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827584" y="116632"/>
            <a:ext cx="8046764" cy="6336704"/>
          </a:xfrm>
        </p:spPr>
      </p:pic>
    </p:spTree>
    <p:extLst>
      <p:ext uri="{BB962C8B-B14F-4D97-AF65-F5344CB8AC3E}">
        <p14:creationId xmlns:p14="http://schemas.microsoft.com/office/powerpoint/2010/main" val="26895317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we found out</a:t>
            </a:r>
          </a:p>
        </p:txBody>
      </p:sp>
      <p:sp>
        <p:nvSpPr>
          <p:cNvPr id="3" name="Content Placeholder 2"/>
          <p:cNvSpPr>
            <a:spLocks noGrp="1"/>
          </p:cNvSpPr>
          <p:nvPr>
            <p:ph idx="1"/>
          </p:nvPr>
        </p:nvSpPr>
        <p:spPr/>
        <p:txBody>
          <a:bodyPr/>
          <a:lstStyle/>
          <a:p>
            <a:pPr marL="0" indent="0">
              <a:buNone/>
            </a:pPr>
            <a:r>
              <a:rPr lang="en-GB" dirty="0" err="1"/>
              <a:t>ZeuS</a:t>
            </a:r>
            <a:r>
              <a:rPr lang="en-GB" dirty="0"/>
              <a:t> version 2.x</a:t>
            </a:r>
          </a:p>
          <a:p>
            <a:pPr marL="0" indent="0">
              <a:buNone/>
            </a:pPr>
            <a:endParaRPr lang="en-GB" dirty="0"/>
          </a:p>
          <a:p>
            <a:pPr marL="0" indent="0">
              <a:buNone/>
            </a:pPr>
            <a:r>
              <a:rPr lang="en-GB" dirty="0"/>
              <a:t>For each infected process the </a:t>
            </a:r>
            <a:r>
              <a:rPr lang="en-GB" dirty="0" err="1"/>
              <a:t>zeusscan</a:t>
            </a:r>
            <a:r>
              <a:rPr lang="en-GB" dirty="0"/>
              <a:t> scripts returns an RC4 script used for decrypting the </a:t>
            </a:r>
            <a:r>
              <a:rPr lang="en-GB" dirty="0" err="1"/>
              <a:t>ZeuS</a:t>
            </a:r>
            <a:r>
              <a:rPr lang="en-GB" dirty="0"/>
              <a:t> </a:t>
            </a:r>
            <a:r>
              <a:rPr lang="en-GB" dirty="0" err="1"/>
              <a:t>config</a:t>
            </a:r>
            <a:r>
              <a:rPr lang="en-GB" dirty="0"/>
              <a:t> file, along with some more information: binary file path, </a:t>
            </a:r>
            <a:r>
              <a:rPr lang="en-GB" dirty="0" err="1"/>
              <a:t>datafile</a:t>
            </a:r>
            <a:r>
              <a:rPr lang="en-GB" dirty="0"/>
              <a:t> path, windows registry keys and the </a:t>
            </a:r>
            <a:r>
              <a:rPr lang="en-GB" dirty="0" err="1"/>
              <a:t>config</a:t>
            </a:r>
            <a:r>
              <a:rPr lang="en-GB" dirty="0"/>
              <a:t> file location</a:t>
            </a:r>
          </a:p>
          <a:p>
            <a:pPr marL="0" indent="0">
              <a:buNone/>
            </a:pPr>
            <a:endParaRPr lang="en-GB" dirty="0"/>
          </a:p>
        </p:txBody>
      </p:sp>
    </p:spTree>
    <p:extLst>
      <p:ext uri="{BB962C8B-B14F-4D97-AF65-F5344CB8AC3E}">
        <p14:creationId xmlns:p14="http://schemas.microsoft.com/office/powerpoint/2010/main" val="6686898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115616" y="44624"/>
            <a:ext cx="7416824" cy="6346433"/>
          </a:xfrm>
        </p:spPr>
      </p:pic>
    </p:spTree>
    <p:extLst>
      <p:ext uri="{BB962C8B-B14F-4D97-AF65-F5344CB8AC3E}">
        <p14:creationId xmlns:p14="http://schemas.microsoft.com/office/powerpoint/2010/main" val="10314126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marL="0" indent="0">
              <a:buNone/>
            </a:pPr>
            <a:r>
              <a:rPr lang="en-GB" dirty="0"/>
              <a:t>We need to access the </a:t>
            </a:r>
            <a:r>
              <a:rPr lang="en-GB" dirty="0" err="1"/>
              <a:t>config</a:t>
            </a:r>
            <a:r>
              <a:rPr lang="en-GB" dirty="0"/>
              <a:t> file data so we need to decrypt it first. We copy the </a:t>
            </a:r>
            <a:r>
              <a:rPr lang="en-GB" dirty="0" err="1"/>
              <a:t>config</a:t>
            </a:r>
            <a:r>
              <a:rPr lang="en-GB" dirty="0"/>
              <a:t> file and save it in data/key.txt file:</a:t>
            </a:r>
          </a:p>
          <a:p>
            <a:endParaRPr lang="en-GB" dirty="0"/>
          </a:p>
        </p:txBody>
      </p:sp>
    </p:spTree>
    <p:extLst>
      <p:ext uri="{BB962C8B-B14F-4D97-AF65-F5344CB8AC3E}">
        <p14:creationId xmlns:p14="http://schemas.microsoft.com/office/powerpoint/2010/main" val="5964183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819728" y="1071565"/>
            <a:ext cx="7921625" cy="3962400"/>
          </a:xfrm>
        </p:spPr>
        <p:txBody>
          <a:bodyPr/>
          <a:lstStyle/>
          <a:p>
            <a:pPr marL="0" indent="0">
              <a:buNone/>
            </a:pPr>
            <a:r>
              <a:rPr lang="en-GB" dirty="0"/>
              <a:t>We may achieve it with a text editor of choice or use basic Unix console mechanisms:</a:t>
            </a:r>
          </a:p>
          <a:p>
            <a:pPr marL="0" indent="0">
              <a:buNone/>
            </a:pPr>
            <a:endParaRPr lang="en-GB" b="1" i="1" dirty="0"/>
          </a:p>
          <a:p>
            <a:pPr marL="0" indent="0">
              <a:buNone/>
            </a:pPr>
            <a:r>
              <a:rPr lang="en-GB" b="1" i="1" dirty="0"/>
              <a:t>cd data</a:t>
            </a:r>
            <a:endParaRPr lang="en-GB" dirty="0"/>
          </a:p>
          <a:p>
            <a:pPr marL="0" indent="0">
              <a:buNone/>
            </a:pPr>
            <a:endParaRPr lang="en-GB" b="1" i="1" dirty="0"/>
          </a:p>
          <a:p>
            <a:pPr marL="0" indent="0">
              <a:buNone/>
            </a:pPr>
            <a:r>
              <a:rPr lang="en-GB" b="1" i="1" dirty="0"/>
              <a:t>cat &gt; key.txt</a:t>
            </a:r>
            <a:endParaRPr lang="en-GB" dirty="0"/>
          </a:p>
          <a:p>
            <a:pPr marL="0" indent="0">
              <a:buNone/>
            </a:pPr>
            <a:endParaRPr lang="en-GB" dirty="0"/>
          </a:p>
          <a:p>
            <a:pPr marL="0" indent="0">
              <a:buNone/>
            </a:pPr>
            <a:r>
              <a:rPr lang="en-GB" dirty="0"/>
              <a:t>now paste the data (middle mouse button can be used) and press Ctrl-D at the end. </a:t>
            </a:r>
          </a:p>
          <a:p>
            <a:pPr marL="0" indent="0">
              <a:buNone/>
            </a:pPr>
            <a:endParaRPr lang="en-GB" dirty="0"/>
          </a:p>
          <a:p>
            <a:pPr marL="0" indent="0">
              <a:buNone/>
            </a:pPr>
            <a:r>
              <a:rPr lang="en-GB" dirty="0"/>
              <a:t>verify the contents of the file:</a:t>
            </a:r>
          </a:p>
          <a:p>
            <a:endParaRPr lang="en-GB" dirty="0"/>
          </a:p>
        </p:txBody>
      </p:sp>
    </p:spTree>
    <p:extLst>
      <p:ext uri="{BB962C8B-B14F-4D97-AF65-F5344CB8AC3E}">
        <p14:creationId xmlns:p14="http://schemas.microsoft.com/office/powerpoint/2010/main" val="799466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marL="0" indent="0">
              <a:buNone/>
            </a:pPr>
            <a:endParaRPr lang="en-GB"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71600" y="1052736"/>
            <a:ext cx="7879588"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47760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213701"/>
            <a:ext cx="9144000" cy="4430598"/>
          </a:xfrm>
          <a:prstGeom prst="rect">
            <a:avLst/>
          </a:prstGeom>
        </p:spPr>
      </p:pic>
      <p:sp>
        <p:nvSpPr>
          <p:cNvPr id="5" name="Content Placeholder 4"/>
          <p:cNvSpPr>
            <a:spLocks noGrp="1"/>
          </p:cNvSpPr>
          <p:nvPr>
            <p:ph idx="1"/>
          </p:nvPr>
        </p:nvSpPr>
        <p:spPr/>
        <p:txBody>
          <a:bodyPr/>
          <a:lstStyle/>
          <a:p>
            <a:endParaRPr lang="en-GB" dirty="0"/>
          </a:p>
        </p:txBody>
      </p:sp>
    </p:spTree>
    <p:extLst>
      <p:ext uri="{BB962C8B-B14F-4D97-AF65-F5344CB8AC3E}">
        <p14:creationId xmlns:p14="http://schemas.microsoft.com/office/powerpoint/2010/main" val="2450766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899592" y="764704"/>
            <a:ext cx="7921625" cy="3962400"/>
          </a:xfrm>
        </p:spPr>
        <p:txBody>
          <a:bodyPr/>
          <a:lstStyle/>
          <a:p>
            <a:pPr marL="0" indent="0">
              <a:buNone/>
            </a:pPr>
            <a:r>
              <a:rPr lang="en-GB" dirty="0"/>
              <a:t>All data was copied correctly, but the file has a ‘</a:t>
            </a:r>
            <a:r>
              <a:rPr lang="en-GB" dirty="0" err="1"/>
              <a:t>hexdump</a:t>
            </a:r>
            <a:r>
              <a:rPr lang="en-GB" dirty="0"/>
              <a:t>’ format, which is unsuitable for processing. We need to convert it to a binary format, which can be achieved with a simple one-line script:</a:t>
            </a:r>
          </a:p>
          <a:p>
            <a:endParaRPr lang="en-GB" dirty="0"/>
          </a:p>
          <a:p>
            <a:pPr marL="0" indent="0">
              <a:buNone/>
            </a:pPr>
            <a:r>
              <a:rPr lang="en-GB" b="1" i="1" dirty="0"/>
              <a:t>cat key.txt | cut -d ' ' -f 4-19 | </a:t>
            </a:r>
            <a:r>
              <a:rPr lang="en-GB" b="1" i="1" dirty="0" err="1"/>
              <a:t>xxd</a:t>
            </a:r>
            <a:r>
              <a:rPr lang="en-GB" b="1" i="1" dirty="0"/>
              <a:t> -r -p &gt; </a:t>
            </a:r>
            <a:r>
              <a:rPr lang="en-GB" b="1" i="1" dirty="0" err="1"/>
              <a:t>key.bin</a:t>
            </a:r>
            <a:endParaRPr lang="en-GB" dirty="0"/>
          </a:p>
          <a:p>
            <a:endParaRPr lang="en-GB" dirty="0"/>
          </a:p>
          <a:p>
            <a:pPr marL="0" indent="0">
              <a:buNone/>
            </a:pPr>
            <a:r>
              <a:rPr lang="en-GB" dirty="0"/>
              <a:t>This script first extracts the middle column (the one with a list of character pairs) and then converts the pairs (hexadecimal values) to corresponding byte values.</a:t>
            </a:r>
          </a:p>
          <a:p>
            <a:endParaRPr lang="en-GB" dirty="0"/>
          </a:p>
        </p:txBody>
      </p:sp>
    </p:spTree>
    <p:extLst>
      <p:ext uri="{BB962C8B-B14F-4D97-AF65-F5344CB8AC3E}">
        <p14:creationId xmlns:p14="http://schemas.microsoft.com/office/powerpoint/2010/main" val="31094179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9512" y="2780928"/>
            <a:ext cx="8903642" cy="1036725"/>
          </a:xfrm>
          <a:prstGeom prst="rect">
            <a:avLst/>
          </a:prstGeom>
        </p:spPr>
      </p:pic>
      <p:sp>
        <p:nvSpPr>
          <p:cNvPr id="7" name="Content Placeholder 6"/>
          <p:cNvSpPr>
            <a:spLocks noGrp="1"/>
          </p:cNvSpPr>
          <p:nvPr>
            <p:ph idx="1"/>
          </p:nvPr>
        </p:nvSpPr>
        <p:spPr/>
        <p:txBody>
          <a:bodyPr/>
          <a:lstStyle/>
          <a:p>
            <a:endParaRPr lang="en-GB"/>
          </a:p>
        </p:txBody>
      </p:sp>
    </p:spTree>
    <p:extLst>
      <p:ext uri="{BB962C8B-B14F-4D97-AF65-F5344CB8AC3E}">
        <p14:creationId xmlns:p14="http://schemas.microsoft.com/office/powerpoint/2010/main" val="3449374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marL="0" indent="0">
              <a:buNone/>
            </a:pPr>
            <a:r>
              <a:rPr lang="en-GB" dirty="0"/>
              <a:t>At this time we’ve got an RC4 key which we use to decrypt the </a:t>
            </a:r>
            <a:r>
              <a:rPr lang="en-GB" dirty="0" err="1"/>
              <a:t>config</a:t>
            </a:r>
            <a:r>
              <a:rPr lang="en-GB" dirty="0"/>
              <a:t> file. All we need is a </a:t>
            </a:r>
            <a:r>
              <a:rPr lang="en-GB" dirty="0" err="1"/>
              <a:t>config</a:t>
            </a:r>
            <a:r>
              <a:rPr lang="en-GB" dirty="0"/>
              <a:t> file. </a:t>
            </a:r>
          </a:p>
          <a:p>
            <a:endParaRPr lang="en-GB" dirty="0"/>
          </a:p>
        </p:txBody>
      </p:sp>
    </p:spTree>
    <p:extLst>
      <p:ext uri="{BB962C8B-B14F-4D97-AF65-F5344CB8AC3E}">
        <p14:creationId xmlns:p14="http://schemas.microsoft.com/office/powerpoint/2010/main" val="19847385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827088" y="1409700"/>
            <a:ext cx="7921625" cy="3962400"/>
          </a:xfrm>
        </p:spPr>
        <p:txBody>
          <a:bodyPr/>
          <a:lstStyle/>
          <a:p>
            <a:pPr marL="0" indent="0">
              <a:buNone/>
            </a:pPr>
            <a:r>
              <a:rPr lang="en-GB" dirty="0"/>
              <a:t>We open the </a:t>
            </a:r>
            <a:r>
              <a:rPr lang="en-GB" dirty="0" err="1"/>
              <a:t>network.pcap</a:t>
            </a:r>
            <a:r>
              <a:rPr lang="en-GB" dirty="0"/>
              <a:t> file in Wireshark and enter the ‘http’ filter in the Filter field (and click Apply button):</a:t>
            </a:r>
          </a:p>
          <a:p>
            <a:pPr marL="0" indent="0">
              <a:buNone/>
            </a:pPr>
            <a:endParaRPr lang="en-GB" dirty="0"/>
          </a:p>
          <a:p>
            <a:pPr marL="0" indent="0">
              <a:buNone/>
            </a:pPr>
            <a:r>
              <a:rPr lang="en-GB" dirty="0"/>
              <a:t>there was an http request for /z12/</a:t>
            </a:r>
            <a:r>
              <a:rPr lang="en-GB" dirty="0" err="1"/>
              <a:t>config.bin</a:t>
            </a:r>
            <a:r>
              <a:rPr lang="en-GB" dirty="0"/>
              <a:t> in frame 13. Frame 15 contains server’s reply. </a:t>
            </a:r>
          </a:p>
          <a:p>
            <a:pPr marL="0" indent="0">
              <a:buNone/>
            </a:pPr>
            <a:endParaRPr lang="en-GB" dirty="0"/>
          </a:p>
          <a:p>
            <a:pPr marL="0" indent="0">
              <a:buNone/>
            </a:pPr>
            <a:r>
              <a:rPr lang="en-GB" dirty="0"/>
              <a:t>We select the frame and press Ctrl-H or use File-&gt;Export Selected Packet Bytes from the Wireshark menu:</a:t>
            </a:r>
          </a:p>
          <a:p>
            <a:endParaRPr lang="en-GB" dirty="0"/>
          </a:p>
        </p:txBody>
      </p:sp>
    </p:spTree>
    <p:extLst>
      <p:ext uri="{BB962C8B-B14F-4D97-AF65-F5344CB8AC3E}">
        <p14:creationId xmlns:p14="http://schemas.microsoft.com/office/powerpoint/2010/main" val="20909654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a:p>
            <a:pPr marL="0" indent="0">
              <a:buNone/>
            </a:pPr>
            <a:r>
              <a:rPr lang="en-GB" dirty="0"/>
              <a:t>Go to No. 15</a:t>
            </a:r>
          </a:p>
          <a:p>
            <a:endParaRPr lang="en-GB" dirty="0"/>
          </a:p>
          <a:p>
            <a:pPr marL="0" indent="0">
              <a:buNone/>
            </a:pPr>
            <a:r>
              <a:rPr lang="en-GB" dirty="0"/>
              <a:t>Select Media type, application /octet-stream</a:t>
            </a:r>
          </a:p>
          <a:p>
            <a:endParaRPr lang="en-GB" dirty="0"/>
          </a:p>
          <a:p>
            <a:pPr marL="0" indent="0">
              <a:buNone/>
            </a:pPr>
            <a:r>
              <a:rPr lang="en-GB" dirty="0"/>
              <a:t>Export selected packets (</a:t>
            </a:r>
            <a:r>
              <a:rPr lang="en-GB" dirty="0" err="1"/>
              <a:t>config.bin</a:t>
            </a:r>
            <a:r>
              <a:rPr lang="en-GB" dirty="0"/>
              <a:t>) </a:t>
            </a:r>
          </a:p>
          <a:p>
            <a:endParaRPr lang="en-GB" dirty="0"/>
          </a:p>
        </p:txBody>
      </p:sp>
    </p:spTree>
    <p:extLst>
      <p:ext uri="{BB962C8B-B14F-4D97-AF65-F5344CB8AC3E}">
        <p14:creationId xmlns:p14="http://schemas.microsoft.com/office/powerpoint/2010/main" val="12957000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246983" y="116632"/>
            <a:ext cx="7081833" cy="6293466"/>
          </a:xfrm>
        </p:spPr>
      </p:pic>
    </p:spTree>
    <p:extLst>
      <p:ext uri="{BB962C8B-B14F-4D97-AF65-F5344CB8AC3E}">
        <p14:creationId xmlns:p14="http://schemas.microsoft.com/office/powerpoint/2010/main" val="37031161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graphics6"/>
          <p:cNvPicPr>
            <a:picLocks noGrp="1"/>
          </p:cNvPicPr>
          <p:nvPr>
            <p:ph idx="1"/>
          </p:nvPr>
        </p:nvPicPr>
        <p:blipFill>
          <a:blip r:embed="rId2" cstate="email">
            <a:lum/>
            <a:alphaModFix/>
            <a:extLst>
              <a:ext uri="{28A0092B-C50C-407E-A947-70E740481C1C}">
                <a14:useLocalDpi xmlns:a14="http://schemas.microsoft.com/office/drawing/2010/main"/>
              </a:ext>
            </a:extLst>
          </a:blip>
          <a:srcRect/>
          <a:stretch>
            <a:fillRect/>
          </a:stretch>
        </p:blipFill>
        <p:spPr>
          <a:xfrm>
            <a:off x="323528" y="692696"/>
            <a:ext cx="8640960" cy="5616624"/>
          </a:xfrm>
          <a:prstGeom prst="rect">
            <a:avLst/>
          </a:prstGeom>
        </p:spPr>
      </p:pic>
    </p:spTree>
    <p:extLst>
      <p:ext uri="{BB962C8B-B14F-4D97-AF65-F5344CB8AC3E}">
        <p14:creationId xmlns:p14="http://schemas.microsoft.com/office/powerpoint/2010/main" val="4161765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496" y="2636912"/>
            <a:ext cx="8965753" cy="1073864"/>
          </a:xfrm>
          <a:prstGeom prst="rect">
            <a:avLst/>
          </a:prstGeom>
        </p:spPr>
      </p:pic>
      <p:sp>
        <p:nvSpPr>
          <p:cNvPr id="9" name="Content Placeholder 8"/>
          <p:cNvSpPr>
            <a:spLocks noGrp="1"/>
          </p:cNvSpPr>
          <p:nvPr>
            <p:ph idx="1"/>
          </p:nvPr>
        </p:nvSpPr>
        <p:spPr/>
        <p:txBody>
          <a:bodyPr/>
          <a:lstStyle/>
          <a:p>
            <a:endParaRPr lang="en-GB"/>
          </a:p>
        </p:txBody>
      </p:sp>
    </p:spTree>
    <p:extLst>
      <p:ext uri="{BB962C8B-B14F-4D97-AF65-F5344CB8AC3E}">
        <p14:creationId xmlns:p14="http://schemas.microsoft.com/office/powerpoint/2010/main" val="25553111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marL="0" indent="0">
              <a:buNone/>
            </a:pPr>
            <a:r>
              <a:rPr lang="en-GB" dirty="0"/>
              <a:t>Now we can look into the </a:t>
            </a:r>
            <a:r>
              <a:rPr lang="en-GB" dirty="0" err="1"/>
              <a:t>config</a:t>
            </a:r>
            <a:r>
              <a:rPr lang="en-GB" dirty="0"/>
              <a:t> file. We remember it’s encrypted with an RC4 file, in this case the file in </a:t>
            </a:r>
            <a:r>
              <a:rPr lang="en-GB" dirty="0" err="1"/>
              <a:t>key.bin</a:t>
            </a:r>
            <a:r>
              <a:rPr lang="en-GB" dirty="0"/>
              <a:t> file. There is a script for that case, based on leaked </a:t>
            </a:r>
            <a:r>
              <a:rPr lang="en-GB" dirty="0" err="1"/>
              <a:t>ZeuS</a:t>
            </a:r>
            <a:r>
              <a:rPr lang="en-GB" dirty="0"/>
              <a:t> source code and documentation, zdecrypt.py:</a:t>
            </a:r>
          </a:p>
          <a:p>
            <a:endParaRPr lang="en-GB" dirty="0"/>
          </a:p>
        </p:txBody>
      </p:sp>
    </p:spTree>
    <p:extLst>
      <p:ext uri="{BB962C8B-B14F-4D97-AF65-F5344CB8AC3E}">
        <p14:creationId xmlns:p14="http://schemas.microsoft.com/office/powerpoint/2010/main" val="596917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260648"/>
            <a:ext cx="7921625" cy="685800"/>
          </a:xfrm>
        </p:spPr>
        <p:txBody>
          <a:bodyPr/>
          <a:lstStyle/>
          <a:p>
            <a:r>
              <a:rPr lang="en-GB" dirty="0"/>
              <a:t>Banking systems</a:t>
            </a:r>
          </a:p>
        </p:txBody>
      </p:sp>
      <p:sp>
        <p:nvSpPr>
          <p:cNvPr id="6" name="TextBox 5"/>
          <p:cNvSpPr txBox="1"/>
          <p:nvPr/>
        </p:nvSpPr>
        <p:spPr>
          <a:xfrm>
            <a:off x="1475656" y="1916832"/>
            <a:ext cx="6480720" cy="1569660"/>
          </a:xfrm>
          <a:prstGeom prst="rect">
            <a:avLst/>
          </a:prstGeom>
          <a:noFill/>
        </p:spPr>
        <p:txBody>
          <a:bodyPr wrap="square" rtlCol="0">
            <a:spAutoFit/>
          </a:bodyPr>
          <a:lstStyle/>
          <a:p>
            <a:pPr algn="ctr"/>
            <a:r>
              <a:rPr lang="en-US" dirty="0">
                <a:latin typeface="+mn-lt"/>
              </a:rPr>
              <a:t>We can divide data generally available at a banking systems into two main categories </a:t>
            </a:r>
          </a:p>
          <a:p>
            <a:endParaRPr lang="en-GB" dirty="0"/>
          </a:p>
        </p:txBody>
      </p:sp>
      <p:sp>
        <p:nvSpPr>
          <p:cNvPr id="8" name="TextBox 7"/>
          <p:cNvSpPr txBox="1"/>
          <p:nvPr/>
        </p:nvSpPr>
        <p:spPr>
          <a:xfrm>
            <a:off x="899592" y="3861048"/>
            <a:ext cx="2952328" cy="1200329"/>
          </a:xfrm>
          <a:prstGeom prst="rect">
            <a:avLst/>
          </a:prstGeom>
          <a:noFill/>
        </p:spPr>
        <p:txBody>
          <a:bodyPr wrap="square" rtlCol="0">
            <a:spAutoFit/>
          </a:bodyPr>
          <a:lstStyle/>
          <a:p>
            <a:pPr algn="ctr"/>
            <a:r>
              <a:rPr lang="en-US" dirty="0">
                <a:latin typeface="+mn-lt"/>
              </a:rPr>
              <a:t>Directly linked to transactions made</a:t>
            </a:r>
          </a:p>
        </p:txBody>
      </p:sp>
      <p:sp>
        <p:nvSpPr>
          <p:cNvPr id="9" name="TextBox 8"/>
          <p:cNvSpPr txBox="1"/>
          <p:nvPr/>
        </p:nvSpPr>
        <p:spPr>
          <a:xfrm>
            <a:off x="6228184" y="3866272"/>
            <a:ext cx="2592288" cy="2308324"/>
          </a:xfrm>
          <a:prstGeom prst="rect">
            <a:avLst/>
          </a:prstGeom>
          <a:noFill/>
        </p:spPr>
        <p:txBody>
          <a:bodyPr wrap="square" rtlCol="0">
            <a:spAutoFit/>
          </a:bodyPr>
          <a:lstStyle/>
          <a:p>
            <a:r>
              <a:rPr lang="en-US" dirty="0">
                <a:latin typeface="+mn-lt"/>
              </a:rPr>
              <a:t>Additional data, related to the technology used behind the scenes </a:t>
            </a:r>
          </a:p>
          <a:p>
            <a:endParaRPr lang="en-GB" dirty="0"/>
          </a:p>
        </p:txBody>
      </p:sp>
      <p:sp>
        <p:nvSpPr>
          <p:cNvPr id="12" name="Right Arrow 11"/>
          <p:cNvSpPr/>
          <p:nvPr/>
        </p:nvSpPr>
        <p:spPr bwMode="auto">
          <a:xfrm rot="3293607">
            <a:off x="5738979" y="3012735"/>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a typeface="ＭＳ Ｐゴシック" pitchFamily="-32" charset="-128"/>
            </a:endParaRPr>
          </a:p>
        </p:txBody>
      </p:sp>
      <p:sp>
        <p:nvSpPr>
          <p:cNvPr id="13" name="Right Arrow 12"/>
          <p:cNvSpPr/>
          <p:nvPr/>
        </p:nvSpPr>
        <p:spPr bwMode="auto">
          <a:xfrm rot="7232604">
            <a:off x="2293090" y="307426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a typeface="ＭＳ Ｐゴシック" pitchFamily="-32" charset="-128"/>
            </a:endParaRPr>
          </a:p>
        </p:txBody>
      </p:sp>
    </p:spTree>
    <p:extLst>
      <p:ext uri="{BB962C8B-B14F-4D97-AF65-F5344CB8AC3E}">
        <p14:creationId xmlns:p14="http://schemas.microsoft.com/office/powerpoint/2010/main" val="13023189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808348"/>
            <a:ext cx="9144000" cy="5241303"/>
          </a:xfrm>
          <a:prstGeom prst="rect">
            <a:avLst/>
          </a:prstGeom>
        </p:spPr>
      </p:pic>
      <p:sp>
        <p:nvSpPr>
          <p:cNvPr id="5" name="Content Placeholder 4"/>
          <p:cNvSpPr>
            <a:spLocks noGrp="1"/>
          </p:cNvSpPr>
          <p:nvPr>
            <p:ph idx="1"/>
          </p:nvPr>
        </p:nvSpPr>
        <p:spPr/>
        <p:txBody>
          <a:bodyPr/>
          <a:lstStyle/>
          <a:p>
            <a:endParaRPr lang="en-GB"/>
          </a:p>
        </p:txBody>
      </p:sp>
    </p:spTree>
    <p:extLst>
      <p:ext uri="{BB962C8B-B14F-4D97-AF65-F5344CB8AC3E}">
        <p14:creationId xmlns:p14="http://schemas.microsoft.com/office/powerpoint/2010/main" val="19012096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827584" y="836712"/>
            <a:ext cx="7921625" cy="3962400"/>
          </a:xfrm>
        </p:spPr>
        <p:txBody>
          <a:bodyPr/>
          <a:lstStyle/>
          <a:p>
            <a:r>
              <a:rPr lang="en-GB" dirty="0"/>
              <a:t>First section, CFGID_LAST_VERSION there’s the information about the bot version. In this case the value reads 0x02000809, which we interpret as 2.0.8.9 version.</a:t>
            </a:r>
          </a:p>
          <a:p>
            <a:r>
              <a:rPr lang="en-GB" dirty="0"/>
              <a:t>In the two sections following we can see the URL addresses to the bot binary file (bot.exe) and the reporting location (</a:t>
            </a:r>
            <a:r>
              <a:rPr lang="en-GB" dirty="0" err="1"/>
              <a:t>gate.php</a:t>
            </a:r>
            <a:r>
              <a:rPr lang="en-GB" dirty="0"/>
              <a:t>). The former address is used by malware to report to the C&amp;C and send any data stolen from infected systems. </a:t>
            </a:r>
          </a:p>
          <a:p>
            <a:endParaRPr lang="en-GB" dirty="0"/>
          </a:p>
        </p:txBody>
      </p:sp>
    </p:spTree>
    <p:extLst>
      <p:ext uri="{BB962C8B-B14F-4D97-AF65-F5344CB8AC3E}">
        <p14:creationId xmlns:p14="http://schemas.microsoft.com/office/powerpoint/2010/main" val="13801054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 memory samples</a:t>
            </a:r>
          </a:p>
        </p:txBody>
      </p:sp>
      <p:sp>
        <p:nvSpPr>
          <p:cNvPr id="3" name="Content Placeholder 2"/>
          <p:cNvSpPr>
            <a:spLocks noGrp="1"/>
          </p:cNvSpPr>
          <p:nvPr>
            <p:ph idx="1"/>
          </p:nvPr>
        </p:nvSpPr>
        <p:spPr/>
        <p:txBody>
          <a:bodyPr/>
          <a:lstStyle/>
          <a:p>
            <a:r>
              <a:rPr lang="en-GB" dirty="0"/>
              <a:t>20140605</a:t>
            </a:r>
          </a:p>
          <a:p>
            <a:r>
              <a:rPr lang="en-GB" dirty="0"/>
              <a:t>20140423</a:t>
            </a:r>
          </a:p>
          <a:p>
            <a:endParaRPr lang="en-GB" dirty="0"/>
          </a:p>
          <a:p>
            <a:r>
              <a:rPr lang="en-GB" dirty="0"/>
              <a:t>Unzip them and provide as detailed analysis as possible</a:t>
            </a:r>
          </a:p>
          <a:p>
            <a:pPr lvl="1"/>
            <a:r>
              <a:rPr lang="en-GB" dirty="0"/>
              <a:t>Potentially malicious processes</a:t>
            </a:r>
          </a:p>
          <a:p>
            <a:pPr lvl="1"/>
            <a:r>
              <a:rPr lang="en-GB" dirty="0"/>
              <a:t>Network communication </a:t>
            </a:r>
          </a:p>
          <a:p>
            <a:pPr lvl="1"/>
            <a:r>
              <a:rPr lang="en-GB" dirty="0" err="1"/>
              <a:t>Reg</a:t>
            </a:r>
            <a:r>
              <a:rPr lang="en-GB" dirty="0"/>
              <a:t> keys</a:t>
            </a:r>
          </a:p>
          <a:p>
            <a:pPr lvl="1"/>
            <a:r>
              <a:rPr lang="en-GB" dirty="0"/>
              <a:t>Etc.  </a:t>
            </a:r>
          </a:p>
        </p:txBody>
      </p:sp>
    </p:spTree>
    <p:extLst>
      <p:ext uri="{BB962C8B-B14F-4D97-AF65-F5344CB8AC3E}">
        <p14:creationId xmlns:p14="http://schemas.microsoft.com/office/powerpoint/2010/main" val="27845415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Discussion</a:t>
            </a:r>
          </a:p>
        </p:txBody>
      </p:sp>
      <p:sp>
        <p:nvSpPr>
          <p:cNvPr id="3" name="Content Placeholder 2"/>
          <p:cNvSpPr>
            <a:spLocks noGrp="1"/>
          </p:cNvSpPr>
          <p:nvPr>
            <p:ph idx="1"/>
          </p:nvPr>
        </p:nvSpPr>
        <p:spPr/>
        <p:txBody>
          <a:bodyPr/>
          <a:lstStyle/>
          <a:p>
            <a:r>
              <a:rPr lang="en-US" dirty="0"/>
              <a:t>Chain of Custody</a:t>
            </a:r>
          </a:p>
          <a:p>
            <a:r>
              <a:rPr lang="en-US" dirty="0"/>
              <a:t>Would you be able to discredit the evidence?</a:t>
            </a:r>
          </a:p>
          <a:p>
            <a:r>
              <a:rPr lang="en-US" dirty="0"/>
              <a:t>Would you be able to discredit the way it was collected?</a:t>
            </a:r>
          </a:p>
          <a:p>
            <a:r>
              <a:rPr lang="en-US" dirty="0"/>
              <a:t>Would you be able to discredit the expert who collected it? </a:t>
            </a:r>
          </a:p>
          <a:p>
            <a:r>
              <a:rPr lang="en-US" dirty="0"/>
              <a:t>Remember, the experts on the opposite side will try to …</a:t>
            </a:r>
          </a:p>
          <a:p>
            <a:pPr marL="0" indent="0">
              <a:buNone/>
            </a:pPr>
            <a:endParaRPr lang="en-GB" dirty="0"/>
          </a:p>
        </p:txBody>
      </p:sp>
    </p:spTree>
    <p:extLst>
      <p:ext uri="{BB962C8B-B14F-4D97-AF65-F5344CB8AC3E}">
        <p14:creationId xmlns:p14="http://schemas.microsoft.com/office/powerpoint/2010/main" val="16208063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t>
            </a:r>
          </a:p>
        </p:txBody>
      </p:sp>
      <p:sp>
        <p:nvSpPr>
          <p:cNvPr id="3" name="Content Placeholder 2"/>
          <p:cNvSpPr>
            <a:spLocks noGrp="1"/>
          </p:cNvSpPr>
          <p:nvPr>
            <p:ph idx="1"/>
          </p:nvPr>
        </p:nvSpPr>
        <p:spPr/>
        <p:txBody>
          <a:bodyPr/>
          <a:lstStyle/>
          <a:p>
            <a:pPr marL="0" indent="0">
              <a:buNone/>
            </a:pPr>
            <a:r>
              <a:rPr lang="en-GB" dirty="0"/>
              <a:t>Thank you for your attention!</a:t>
            </a:r>
          </a:p>
        </p:txBody>
      </p:sp>
    </p:spTree>
    <p:extLst>
      <p:ext uri="{BB962C8B-B14F-4D97-AF65-F5344CB8AC3E}">
        <p14:creationId xmlns:p14="http://schemas.microsoft.com/office/powerpoint/2010/main" val="2039633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332656"/>
            <a:ext cx="7921625" cy="685800"/>
          </a:xfrm>
        </p:spPr>
        <p:txBody>
          <a:bodyPr/>
          <a:lstStyle/>
          <a:p>
            <a:r>
              <a:rPr lang="en-GB" dirty="0"/>
              <a:t>Directly linked </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2804438738"/>
              </p:ext>
            </p:extLst>
          </p:nvPr>
        </p:nvGraphicFramePr>
        <p:xfrm>
          <a:off x="251520" y="1484784"/>
          <a:ext cx="8784976" cy="4464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8976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332656"/>
            <a:ext cx="7921625" cy="685800"/>
          </a:xfrm>
        </p:spPr>
        <p:txBody>
          <a:bodyPr/>
          <a:lstStyle/>
          <a:p>
            <a:r>
              <a:rPr lang="en-GB" dirty="0"/>
              <a:t>Sample </a:t>
            </a:r>
            <a:r>
              <a:rPr lang="en-GB" dirty="0" err="1"/>
              <a:t>buildup</a:t>
            </a:r>
            <a:endParaRPr lang="en-GB" dirty="0"/>
          </a:p>
        </p:txBody>
      </p:sp>
      <p:sp>
        <p:nvSpPr>
          <p:cNvPr id="3" name="Content Placeholder 2"/>
          <p:cNvSpPr>
            <a:spLocks noGrp="1"/>
          </p:cNvSpPr>
          <p:nvPr>
            <p:ph idx="1"/>
          </p:nvPr>
        </p:nvSpPr>
        <p:spPr>
          <a:xfrm>
            <a:off x="827584" y="1124744"/>
            <a:ext cx="7921625" cy="3962400"/>
          </a:xfrm>
        </p:spPr>
        <p:txBody>
          <a:bodyPr/>
          <a:lstStyle/>
          <a:p>
            <a:pPr marL="0" indent="0">
              <a:buNone/>
            </a:pPr>
            <a:r>
              <a:rPr lang="en-US" sz="2000" i="1" dirty="0"/>
              <a:t>Transaction</a:t>
            </a:r>
            <a:r>
              <a:rPr lang="en-US" sz="2000" dirty="0"/>
              <a:t>: </a:t>
            </a:r>
            <a:r>
              <a:rPr lang="en-US" sz="2000" b="1" dirty="0" err="1"/>
              <a:t>MoneyTransfer</a:t>
            </a:r>
            <a:endParaRPr lang="en-GB" sz="2000" dirty="0"/>
          </a:p>
          <a:p>
            <a:pPr marL="0" indent="0">
              <a:buNone/>
            </a:pPr>
            <a:endParaRPr lang="en-US" sz="2000" i="1" dirty="0"/>
          </a:p>
          <a:p>
            <a:pPr marL="0" indent="0">
              <a:buNone/>
            </a:pPr>
            <a:r>
              <a:rPr lang="en-US" sz="2000" i="1" dirty="0"/>
              <a:t>Parameters</a:t>
            </a:r>
            <a:r>
              <a:rPr lang="en-US" sz="2000" dirty="0"/>
              <a:t>: </a:t>
            </a:r>
            <a:r>
              <a:rPr lang="en-US" sz="2000" dirty="0" err="1"/>
              <a:t>sourceAccNo</a:t>
            </a:r>
            <a:r>
              <a:rPr lang="en-US" sz="2000" dirty="0"/>
              <a:t>, </a:t>
            </a:r>
            <a:r>
              <a:rPr lang="en-US" sz="2000" dirty="0" err="1"/>
              <a:t>destAccNo</a:t>
            </a:r>
            <a:r>
              <a:rPr lang="en-US" sz="2000" dirty="0"/>
              <a:t>, </a:t>
            </a:r>
            <a:r>
              <a:rPr lang="en-US" sz="2000" dirty="0" err="1"/>
              <a:t>sourceBalance</a:t>
            </a:r>
            <a:r>
              <a:rPr lang="en-US" sz="2000" dirty="0"/>
              <a:t>, </a:t>
            </a:r>
            <a:r>
              <a:rPr lang="en-US" sz="2000" dirty="0" err="1"/>
              <a:t>destBalance</a:t>
            </a:r>
            <a:r>
              <a:rPr lang="en-US" sz="2000" dirty="0"/>
              <a:t>, </a:t>
            </a:r>
            <a:r>
              <a:rPr lang="en-US" sz="2000" dirty="0" err="1"/>
              <a:t>transferSum</a:t>
            </a:r>
            <a:endParaRPr lang="en-GB" sz="2000" dirty="0"/>
          </a:p>
          <a:p>
            <a:pPr marL="0" indent="0">
              <a:buNone/>
            </a:pPr>
            <a:endParaRPr lang="en-US" sz="2000" i="1" dirty="0"/>
          </a:p>
          <a:p>
            <a:pPr marL="0" indent="0">
              <a:buNone/>
            </a:pPr>
            <a:r>
              <a:rPr lang="en-US" sz="2000" i="1" dirty="0"/>
              <a:t>Initial state:</a:t>
            </a:r>
            <a:r>
              <a:rPr lang="en-US" sz="2000" dirty="0"/>
              <a:t> </a:t>
            </a:r>
            <a:r>
              <a:rPr lang="en-US" sz="2000" dirty="0" err="1"/>
              <a:t>sourceBalance</a:t>
            </a:r>
            <a:r>
              <a:rPr lang="en-US" sz="2000" dirty="0"/>
              <a:t> = X, </a:t>
            </a:r>
            <a:r>
              <a:rPr lang="en-US" sz="2000" dirty="0" err="1"/>
              <a:t>destBalance</a:t>
            </a:r>
            <a:r>
              <a:rPr lang="en-US" sz="2000" dirty="0"/>
              <a:t> = Y</a:t>
            </a:r>
            <a:endParaRPr lang="en-GB" sz="2000" dirty="0"/>
          </a:p>
          <a:p>
            <a:pPr marL="0" indent="0">
              <a:buNone/>
            </a:pPr>
            <a:r>
              <a:rPr lang="en-US" sz="2000" i="1" dirty="0"/>
              <a:t>Final state:</a:t>
            </a:r>
            <a:r>
              <a:rPr lang="en-US" sz="2000" dirty="0"/>
              <a:t> </a:t>
            </a:r>
            <a:r>
              <a:rPr lang="en-US" sz="2000" dirty="0" err="1"/>
              <a:t>sourceBalance</a:t>
            </a:r>
            <a:r>
              <a:rPr lang="en-US" sz="2000" dirty="0"/>
              <a:t> = X – </a:t>
            </a:r>
            <a:r>
              <a:rPr lang="en-US" sz="2000" dirty="0" err="1"/>
              <a:t>transferSum</a:t>
            </a:r>
            <a:r>
              <a:rPr lang="en-US" sz="2000" dirty="0"/>
              <a:t>, </a:t>
            </a:r>
            <a:r>
              <a:rPr lang="en-US" sz="2000" dirty="0" err="1"/>
              <a:t>destBalance</a:t>
            </a:r>
            <a:r>
              <a:rPr lang="en-US" sz="2000" dirty="0"/>
              <a:t> = Y + </a:t>
            </a:r>
            <a:r>
              <a:rPr lang="en-US" sz="2000" dirty="0" err="1"/>
              <a:t>transferSum</a:t>
            </a:r>
            <a:endParaRPr lang="en-GB" sz="2000" dirty="0"/>
          </a:p>
          <a:p>
            <a:pPr marL="0" indent="0">
              <a:buNone/>
            </a:pPr>
            <a:endParaRPr lang="en-US" sz="2000" i="1" dirty="0"/>
          </a:p>
          <a:p>
            <a:pPr marL="0" indent="0">
              <a:buNone/>
            </a:pPr>
            <a:r>
              <a:rPr lang="en-US" sz="2000" i="1" dirty="0"/>
              <a:t>Operations: </a:t>
            </a:r>
            <a:r>
              <a:rPr lang="en-US" sz="2000" b="1" dirty="0"/>
              <a:t>Approve</a:t>
            </a:r>
            <a:r>
              <a:rPr lang="en-US" sz="2000" dirty="0"/>
              <a:t>, </a:t>
            </a:r>
            <a:r>
              <a:rPr lang="en-US" sz="2000" b="1" dirty="0"/>
              <a:t>Locate</a:t>
            </a:r>
            <a:r>
              <a:rPr lang="en-US" sz="2000" dirty="0"/>
              <a:t>, </a:t>
            </a:r>
            <a:r>
              <a:rPr lang="en-US" sz="2000" b="1" dirty="0"/>
              <a:t>Authorize, Debit</a:t>
            </a:r>
            <a:r>
              <a:rPr lang="en-US" sz="2000" dirty="0"/>
              <a:t>, </a:t>
            </a:r>
            <a:r>
              <a:rPr lang="en-US" sz="2000" b="1" dirty="0"/>
              <a:t>Credit</a:t>
            </a:r>
            <a:endParaRPr lang="en-GB" sz="2000" dirty="0"/>
          </a:p>
          <a:p>
            <a:pPr marL="0" indent="0">
              <a:buNone/>
            </a:pPr>
            <a:endParaRPr lang="en-US" sz="2000" i="1" dirty="0"/>
          </a:p>
          <a:p>
            <a:pPr marL="0" indent="0">
              <a:buNone/>
            </a:pPr>
            <a:r>
              <a:rPr lang="en-US" sz="2000" i="1" dirty="0"/>
              <a:t>Intermediate states: </a:t>
            </a:r>
            <a:r>
              <a:rPr lang="en-US" sz="2000" dirty="0"/>
              <a:t>Sum requested, Transfer approved/rejected, Source located, Transfer initiated/aborted, Source debited, Destination credited</a:t>
            </a:r>
            <a:endParaRPr lang="en-GB" sz="2000" dirty="0"/>
          </a:p>
          <a:p>
            <a:endParaRPr lang="en-GB" sz="2000" dirty="0"/>
          </a:p>
        </p:txBody>
      </p:sp>
    </p:spTree>
    <p:extLst>
      <p:ext uri="{BB962C8B-B14F-4D97-AF65-F5344CB8AC3E}">
        <p14:creationId xmlns:p14="http://schemas.microsoft.com/office/powerpoint/2010/main" val="3570167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332656"/>
            <a:ext cx="7921625" cy="685800"/>
          </a:xfrm>
        </p:spPr>
        <p:txBody>
          <a:bodyPr/>
          <a:lstStyle/>
          <a:p>
            <a:r>
              <a:rPr lang="en-US" dirty="0"/>
              <a:t>Additional data </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18946485"/>
              </p:ext>
            </p:extLst>
          </p:nvPr>
        </p:nvGraphicFramePr>
        <p:xfrm>
          <a:off x="107504" y="1124744"/>
          <a:ext cx="8928992" cy="4826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9623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a:xfrm>
            <a:off x="845869" y="1712485"/>
            <a:ext cx="7921625" cy="4104456"/>
          </a:xfrm>
        </p:spPr>
        <p:txBody>
          <a:bodyPr/>
          <a:lstStyle/>
          <a:p>
            <a:pPr marL="0" indent="0">
              <a:buNone/>
            </a:pPr>
            <a:r>
              <a:rPr lang="en-US" dirty="0"/>
              <a:t>Electronic banking services are normally configured to collect and store information about users logging in and out. </a:t>
            </a:r>
          </a:p>
          <a:p>
            <a:endParaRPr lang="en-US" dirty="0"/>
          </a:p>
          <a:p>
            <a:pPr marL="0" indent="0">
              <a:buNone/>
            </a:pPr>
            <a:r>
              <a:rPr lang="en-US" dirty="0"/>
              <a:t>They also log any transactions made and/or authorized by a user to assure non-repudiation.</a:t>
            </a:r>
          </a:p>
          <a:p>
            <a:pPr marL="0" indent="0">
              <a:buNone/>
            </a:pPr>
            <a:endParaRPr lang="en-US" dirty="0"/>
          </a:p>
        </p:txBody>
      </p:sp>
    </p:spTree>
    <p:extLst>
      <p:ext uri="{BB962C8B-B14F-4D97-AF65-F5344CB8AC3E}">
        <p14:creationId xmlns:p14="http://schemas.microsoft.com/office/powerpoint/2010/main" val="1389383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620688"/>
            <a:ext cx="7921625" cy="685800"/>
          </a:xfrm>
        </p:spPr>
        <p:txBody>
          <a:bodyPr/>
          <a:lstStyle/>
          <a:p>
            <a:r>
              <a:rPr lang="en-GB" dirty="0"/>
              <a:t>Our bank </a:t>
            </a:r>
          </a:p>
        </p:txBody>
      </p:sp>
      <p:sp>
        <p:nvSpPr>
          <p:cNvPr id="6" name="TextBox 5"/>
          <p:cNvSpPr txBox="1"/>
          <p:nvPr/>
        </p:nvSpPr>
        <p:spPr>
          <a:xfrm>
            <a:off x="107504" y="1700808"/>
            <a:ext cx="4032448" cy="2677656"/>
          </a:xfrm>
          <a:prstGeom prst="rect">
            <a:avLst/>
          </a:prstGeom>
          <a:noFill/>
        </p:spPr>
        <p:txBody>
          <a:bodyPr wrap="square" rtlCol="0">
            <a:spAutoFit/>
          </a:bodyPr>
          <a:lstStyle/>
          <a:p>
            <a:r>
              <a:rPr lang="en-GB" dirty="0">
                <a:solidFill>
                  <a:schemeClr val="accent6"/>
                </a:solidFill>
                <a:latin typeface="+mn-lt"/>
                <a:cs typeface="Times New Roman" panose="02020603050405020304" pitchFamily="18" charset="0"/>
              </a:rPr>
              <a:t>Located in Europe </a:t>
            </a:r>
          </a:p>
          <a:p>
            <a:endParaRPr lang="en-GB" dirty="0">
              <a:solidFill>
                <a:schemeClr val="accent6"/>
              </a:solidFill>
              <a:latin typeface="+mn-lt"/>
              <a:cs typeface="Times New Roman" panose="02020603050405020304" pitchFamily="18" charset="0"/>
            </a:endParaRPr>
          </a:p>
          <a:p>
            <a:r>
              <a:rPr lang="en-GB" dirty="0">
                <a:solidFill>
                  <a:schemeClr val="accent6"/>
                </a:solidFill>
                <a:latin typeface="+mn-lt"/>
                <a:cs typeface="Times New Roman" panose="02020603050405020304" pitchFamily="18" charset="0"/>
              </a:rPr>
              <a:t>Operates worldwide</a:t>
            </a:r>
          </a:p>
          <a:p>
            <a:endParaRPr lang="en-GB" dirty="0">
              <a:solidFill>
                <a:schemeClr val="accent6"/>
              </a:solidFill>
              <a:latin typeface="+mn-lt"/>
              <a:cs typeface="Times New Roman" panose="02020603050405020304" pitchFamily="18" charset="0"/>
            </a:endParaRPr>
          </a:p>
          <a:p>
            <a:r>
              <a:rPr lang="en-GB" dirty="0">
                <a:solidFill>
                  <a:schemeClr val="accent6"/>
                </a:solidFill>
                <a:latin typeface="+mn-lt"/>
                <a:cs typeface="Times New Roman" panose="02020603050405020304" pitchFamily="18" charset="0"/>
              </a:rPr>
              <a:t>Offers e-banking solution</a:t>
            </a:r>
          </a:p>
          <a:p>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2371016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Physical protection in the bank is state of the art</a:t>
            </a:r>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699148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836712"/>
            <a:ext cx="7992888" cy="829816"/>
          </a:xfrm>
        </p:spPr>
        <p:txBody>
          <a:bodyPr/>
          <a:lstStyle/>
          <a:p>
            <a:r>
              <a:rPr lang="en-GB" dirty="0"/>
              <a:t>Basic build-up of our bank e-banking solution</a:t>
            </a:r>
          </a:p>
        </p:txBody>
      </p:sp>
      <p:pic>
        <p:nvPicPr>
          <p:cNvPr id="6" name="Content Placeholder 5"/>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39552" y="1758592"/>
            <a:ext cx="8424936" cy="4159145"/>
          </a:xfrm>
        </p:spPr>
      </p:pic>
    </p:spTree>
    <p:extLst>
      <p:ext uri="{BB962C8B-B14F-4D97-AF65-F5344CB8AC3E}">
        <p14:creationId xmlns:p14="http://schemas.microsoft.com/office/powerpoint/2010/main" val="1118495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Agenda</a:t>
            </a:r>
          </a:p>
        </p:txBody>
      </p:sp>
      <p:sp>
        <p:nvSpPr>
          <p:cNvPr id="3" name="Content Placeholder 2"/>
          <p:cNvSpPr>
            <a:spLocks noGrp="1"/>
          </p:cNvSpPr>
          <p:nvPr>
            <p:ph idx="1"/>
          </p:nvPr>
        </p:nvSpPr>
        <p:spPr/>
        <p:txBody>
          <a:bodyPr/>
          <a:lstStyle/>
          <a:p>
            <a:r>
              <a:rPr lang="en-GB" dirty="0"/>
              <a:t>Background</a:t>
            </a:r>
          </a:p>
          <a:p>
            <a:r>
              <a:rPr lang="en-GB" dirty="0"/>
              <a:t>Recommendations on internet payments (ECB) </a:t>
            </a:r>
          </a:p>
          <a:p>
            <a:r>
              <a:rPr lang="en-GB" dirty="0"/>
              <a:t>Solving one customers problems</a:t>
            </a:r>
          </a:p>
          <a:p>
            <a:r>
              <a:rPr lang="en-GB" dirty="0"/>
              <a:t>Investigating traces</a:t>
            </a:r>
          </a:p>
          <a:p>
            <a:r>
              <a:rPr lang="en-GB" dirty="0"/>
              <a:t>Evaluating gathered data</a:t>
            </a:r>
          </a:p>
          <a:p>
            <a:r>
              <a:rPr lang="en-GB" dirty="0"/>
              <a:t>Individual challenge</a:t>
            </a:r>
          </a:p>
          <a:p>
            <a:r>
              <a:rPr lang="en-GB" dirty="0"/>
              <a:t>Discussion and wrap-up</a:t>
            </a:r>
          </a:p>
        </p:txBody>
      </p:sp>
    </p:spTree>
    <p:extLst>
      <p:ext uri="{BB962C8B-B14F-4D97-AF65-F5344CB8AC3E}">
        <p14:creationId xmlns:p14="http://schemas.microsoft.com/office/powerpoint/2010/main" val="4063107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3074" name="Picture 2" descr="C:\Users\palkmla\Downloads\sad customer.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5536" y="3956380"/>
            <a:ext cx="3048000" cy="203358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alkmla\Downloads\phone operator.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724128" y="3766041"/>
            <a:ext cx="3048000" cy="2392363"/>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bwMode="auto">
          <a:xfrm>
            <a:off x="1259632" y="1412776"/>
            <a:ext cx="2736304" cy="2353265"/>
          </a:xfrm>
          <a:prstGeom prst="wedgeRoundRectCallout">
            <a:avLst>
              <a:gd name="adj1" fmla="val -40958"/>
              <a:gd name="adj2" fmla="val 6849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32" charset="-128"/>
              </a:rPr>
              <a:t>Hello this is Peter,</a:t>
            </a:r>
            <a:r>
              <a:rPr kumimoji="0" lang="en-GB" sz="2000" b="0" i="0" u="none" strike="noStrike" cap="none" normalizeH="0" dirty="0">
                <a:ln>
                  <a:noFill/>
                </a:ln>
                <a:solidFill>
                  <a:schemeClr val="tx1"/>
                </a:solidFill>
                <a:effectLst/>
                <a:latin typeface="Arial" charset="0"/>
                <a:ea typeface="ＭＳ Ｐゴシック" pitchFamily="-32" charset="-128"/>
              </a:rPr>
              <a:t> Kowalski I logged in from work now, and saw a transaction in internet bank statement that I haven't done.</a:t>
            </a:r>
            <a:endParaRPr kumimoji="0" lang="en-GB" sz="2000" b="0" i="0" u="none" strike="noStrike" cap="none" normalizeH="0" baseline="0" dirty="0">
              <a:ln>
                <a:noFill/>
              </a:ln>
              <a:solidFill>
                <a:schemeClr val="tx1"/>
              </a:solidFill>
              <a:effectLst/>
              <a:latin typeface="Arial" charset="0"/>
              <a:ea typeface="ＭＳ Ｐゴシック" pitchFamily="-32" charset="-128"/>
            </a:endParaRPr>
          </a:p>
        </p:txBody>
      </p:sp>
      <p:sp>
        <p:nvSpPr>
          <p:cNvPr id="5" name="Rounded Rectangular Callout 4"/>
          <p:cNvSpPr/>
          <p:nvPr/>
        </p:nvSpPr>
        <p:spPr bwMode="auto">
          <a:xfrm>
            <a:off x="4355976" y="1471433"/>
            <a:ext cx="3002632" cy="1908792"/>
          </a:xfrm>
          <a:prstGeom prst="wedgeRoundRectCallout">
            <a:avLst>
              <a:gd name="adj1" fmla="val -4613"/>
              <a:gd name="adj2" fmla="val 69790"/>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32" charset="-128"/>
              </a:rPr>
              <a:t>Hello,</a:t>
            </a:r>
            <a:r>
              <a:rPr kumimoji="0" lang="en-GB" sz="2400" b="0" i="0" u="none" strike="noStrike" cap="none" normalizeH="0" dirty="0">
                <a:ln>
                  <a:noFill/>
                </a:ln>
                <a:solidFill>
                  <a:schemeClr val="tx1"/>
                </a:solidFill>
                <a:effectLst/>
                <a:latin typeface="Arial" charset="0"/>
                <a:ea typeface="ＭＳ Ｐゴシック" pitchFamily="-32" charset="-128"/>
              </a:rPr>
              <a:t> this is PL BANK, could you please specify? </a:t>
            </a:r>
            <a:endParaRPr kumimoji="0" lang="en-GB" sz="2400" b="0" i="0" u="none" strike="noStrike" cap="none" normalizeH="0" baseline="0" dirty="0">
              <a:ln>
                <a:noFill/>
              </a:ln>
              <a:solidFill>
                <a:schemeClr val="tx1"/>
              </a:solidFill>
              <a:effectLst/>
              <a:latin typeface="Arial" charset="0"/>
              <a:ea typeface="ＭＳ Ｐゴシック" pitchFamily="-32" charset="-128"/>
            </a:endParaRPr>
          </a:p>
        </p:txBody>
      </p:sp>
    </p:spTree>
    <p:extLst>
      <p:ext uri="{BB962C8B-B14F-4D97-AF65-F5344CB8AC3E}">
        <p14:creationId xmlns:p14="http://schemas.microsoft.com/office/powerpoint/2010/main" val="1267696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2" descr="C:\Users\palkmla\Downloads\sad customer.jpg"/>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539552" y="4077072"/>
            <a:ext cx="3048000" cy="20288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palkmla\Downloads\phone operator.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724128" y="3766041"/>
            <a:ext cx="3048000" cy="239236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bwMode="auto">
          <a:xfrm>
            <a:off x="1547664" y="1916831"/>
            <a:ext cx="2736304" cy="1849209"/>
          </a:xfrm>
          <a:prstGeom prst="wedgeRoundRectCallout">
            <a:avLst>
              <a:gd name="adj1" fmla="val -52434"/>
              <a:gd name="adj2" fmla="val 75400"/>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32" charset="-128"/>
              </a:rPr>
              <a:t>I am just</a:t>
            </a:r>
            <a:r>
              <a:rPr kumimoji="0" lang="en-GB" sz="2400" b="0" i="0" u="none" strike="noStrike" cap="none" normalizeH="0" dirty="0">
                <a:ln>
                  <a:noFill/>
                </a:ln>
                <a:solidFill>
                  <a:schemeClr val="tx1"/>
                </a:solidFill>
                <a:effectLst/>
                <a:latin typeface="Arial" charset="0"/>
                <a:ea typeface="ＭＳ Ｐゴシック" pitchFamily="-32" charset="-128"/>
              </a:rPr>
              <a:t> looking at that transaction in e-bank.</a:t>
            </a:r>
            <a:endParaRPr kumimoji="0" lang="en-GB" sz="2400" b="0" i="0" u="none" strike="noStrike" cap="none" normalizeH="0" baseline="0" dirty="0">
              <a:ln>
                <a:noFill/>
              </a:ln>
              <a:solidFill>
                <a:schemeClr val="tx1"/>
              </a:solidFill>
              <a:effectLst/>
              <a:latin typeface="Arial" charset="0"/>
              <a:ea typeface="ＭＳ Ｐゴシック" pitchFamily="-32" charset="-128"/>
            </a:endParaRPr>
          </a:p>
        </p:txBody>
      </p:sp>
      <p:sp>
        <p:nvSpPr>
          <p:cNvPr id="6" name="Rounded Rectangular Callout 5"/>
          <p:cNvSpPr/>
          <p:nvPr/>
        </p:nvSpPr>
        <p:spPr bwMode="auto">
          <a:xfrm>
            <a:off x="5724128" y="764703"/>
            <a:ext cx="2808312" cy="2304256"/>
          </a:xfrm>
          <a:prstGeom prst="wedgeRoundRectCallout">
            <a:avLst>
              <a:gd name="adj1" fmla="val -15170"/>
              <a:gd name="adj2" fmla="val 97870"/>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32" charset="-128"/>
              </a:rPr>
              <a:t>Thank you for notification,</a:t>
            </a:r>
            <a:r>
              <a:rPr kumimoji="0" lang="en-GB" sz="2400" b="0" i="0" u="none" strike="noStrike" cap="none" normalizeH="0" dirty="0">
                <a:ln>
                  <a:noFill/>
                </a:ln>
                <a:solidFill>
                  <a:schemeClr val="tx1"/>
                </a:solidFill>
                <a:effectLst/>
                <a:latin typeface="Arial" charset="0"/>
                <a:ea typeface="ＭＳ Ｐゴシック" pitchFamily="-32" charset="-128"/>
              </a:rPr>
              <a:t> we will look into this matter and get back to you soon!</a:t>
            </a:r>
            <a:endParaRPr kumimoji="0" lang="en-GB" sz="2400" b="0" i="0" u="none" strike="noStrike" cap="none" normalizeH="0" baseline="0" dirty="0">
              <a:ln>
                <a:noFill/>
              </a:ln>
              <a:solidFill>
                <a:schemeClr val="tx1"/>
              </a:solidFill>
              <a:effectLst/>
              <a:latin typeface="Arial" charset="0"/>
              <a:ea typeface="ＭＳ Ｐゴシック" pitchFamily="-32" charset="-128"/>
            </a:endParaRPr>
          </a:p>
        </p:txBody>
      </p:sp>
    </p:spTree>
    <p:extLst>
      <p:ext uri="{BB962C8B-B14F-4D97-AF65-F5344CB8AC3E}">
        <p14:creationId xmlns:p14="http://schemas.microsoft.com/office/powerpoint/2010/main" val="493250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1026" name="Picture 2" descr="C:\Users\palkmla\Downloads\Sysadmin.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220072" y="3739508"/>
            <a:ext cx="3552056" cy="23698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palkmla\Downloads\phone operator.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5576" y="3717032"/>
            <a:ext cx="3048000" cy="2392363"/>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bwMode="auto">
          <a:xfrm>
            <a:off x="1115616" y="260648"/>
            <a:ext cx="4524672" cy="2880320"/>
          </a:xfrm>
          <a:prstGeom prst="wedgeRoundRectCallout">
            <a:avLst>
              <a:gd name="adj1" fmla="val -32589"/>
              <a:gd name="adj2" fmla="val 8320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GB" sz="2000" i="0" u="none" strike="noStrike" cap="none" normalizeH="0" baseline="0" dirty="0">
                <a:ln>
                  <a:noFill/>
                </a:ln>
                <a:solidFill>
                  <a:schemeClr val="tx1"/>
                </a:solidFill>
                <a:effectLst/>
                <a:latin typeface="+mn-lt"/>
                <a:ea typeface="ＭＳ Ｐゴシック" pitchFamily="-32" charset="-128"/>
              </a:rPr>
              <a:t>Hi,</a:t>
            </a:r>
            <a:r>
              <a:rPr kumimoji="0" lang="en-GB" sz="2000" i="0" u="none" strike="noStrike" cap="none" normalizeH="0" dirty="0">
                <a:ln>
                  <a:noFill/>
                </a:ln>
                <a:solidFill>
                  <a:schemeClr val="tx1"/>
                </a:solidFill>
                <a:effectLst/>
                <a:latin typeface="+mn-lt"/>
                <a:ea typeface="ＭＳ Ｐゴシック" pitchFamily="-32" charset="-128"/>
              </a:rPr>
              <a:t> </a:t>
            </a:r>
            <a:r>
              <a:rPr lang="en-GB" sz="2000" dirty="0">
                <a:latin typeface="+mn-lt"/>
                <a:ea typeface="ＭＳ Ｐゴシック" pitchFamily="-32" charset="-128"/>
              </a:rPr>
              <a:t>w</a:t>
            </a:r>
            <a:r>
              <a:rPr kumimoji="0" lang="en-GB" sz="2000" i="0" u="none" strike="noStrike" cap="none" normalizeH="0" dirty="0">
                <a:ln>
                  <a:noFill/>
                </a:ln>
                <a:solidFill>
                  <a:schemeClr val="tx1"/>
                </a:solidFill>
                <a:effectLst/>
                <a:latin typeface="+mn-lt"/>
                <a:ea typeface="ＭＳ Ｐゴシック" pitchFamily="-32" charset="-128"/>
              </a:rPr>
              <a:t>e just had a complaint from Peter with </a:t>
            </a:r>
            <a:r>
              <a:rPr lang="en-GB" sz="2000" dirty="0">
                <a:latin typeface="+mn-lt"/>
              </a:rPr>
              <a:t>ID client94777, that he has noticed an unknown transaction, I checked the transaction details and they are legitimate. could you please check if you find something unusual? </a:t>
            </a:r>
            <a:endParaRPr kumimoji="0" lang="en-GB" sz="2000" i="0" u="none" strike="noStrike" cap="none" normalizeH="0" baseline="0" dirty="0">
              <a:ln>
                <a:noFill/>
              </a:ln>
              <a:solidFill>
                <a:schemeClr val="tx1"/>
              </a:solidFill>
              <a:effectLst/>
              <a:latin typeface="+mn-lt"/>
              <a:ea typeface="ＭＳ Ｐゴシック" pitchFamily="-32" charset="-128"/>
            </a:endParaRPr>
          </a:p>
        </p:txBody>
      </p:sp>
      <p:sp>
        <p:nvSpPr>
          <p:cNvPr id="5" name="Rounded Rectangular Callout 4"/>
          <p:cNvSpPr/>
          <p:nvPr/>
        </p:nvSpPr>
        <p:spPr bwMode="auto">
          <a:xfrm>
            <a:off x="6012159" y="404664"/>
            <a:ext cx="2431081" cy="2268832"/>
          </a:xfrm>
          <a:prstGeom prst="wedgeRoundRectCallout">
            <a:avLst>
              <a:gd name="adj1" fmla="val -1209"/>
              <a:gd name="adj2" fmla="val 108060"/>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32" charset="-128"/>
              </a:rPr>
              <a:t>Ok I will see what I can do.</a:t>
            </a:r>
          </a:p>
        </p:txBody>
      </p:sp>
    </p:spTree>
    <p:extLst>
      <p:ext uri="{BB962C8B-B14F-4D97-AF65-F5344CB8AC3E}">
        <p14:creationId xmlns:p14="http://schemas.microsoft.com/office/powerpoint/2010/main" val="1219014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endParaRPr lang="en-GB" dirty="0"/>
          </a:p>
        </p:txBody>
      </p:sp>
      <p:pic>
        <p:nvPicPr>
          <p:cNvPr id="1026" name="Picture 2" descr="C:\Users\palkmla\Downloads\Sysadmin.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220072" y="3739508"/>
            <a:ext cx="3552056" cy="23698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palkmla\Downloads\phone operator.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5576" y="3717032"/>
            <a:ext cx="3048000" cy="2392363"/>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bwMode="auto">
          <a:xfrm>
            <a:off x="1115616" y="1988840"/>
            <a:ext cx="4392488" cy="1440160"/>
          </a:xfrm>
          <a:prstGeom prst="wedgeRoundRectCallout">
            <a:avLst>
              <a:gd name="adj1" fmla="val -31533"/>
              <a:gd name="adj2" fmla="val 10045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GB" sz="2000" i="0" u="none" strike="noStrike" cap="none" normalizeH="0" baseline="0" dirty="0">
                <a:ln>
                  <a:noFill/>
                </a:ln>
                <a:solidFill>
                  <a:schemeClr val="tx1"/>
                </a:solidFill>
                <a:effectLst/>
                <a:latin typeface="+mn-lt"/>
                <a:ea typeface="ＭＳ Ｐゴシック" pitchFamily="-32" charset="-128"/>
              </a:rPr>
              <a:t>As well the user told he was logged in to the bank around the time he </a:t>
            </a:r>
            <a:r>
              <a:rPr lang="en-GB" sz="2000" dirty="0">
                <a:latin typeface="+mn-lt"/>
                <a:ea typeface="ＭＳ Ｐゴシック" pitchFamily="-32" charset="-128"/>
              </a:rPr>
              <a:t>called 21st August at 17:30</a:t>
            </a:r>
            <a:endParaRPr kumimoji="0" lang="en-GB" sz="2000" i="0" u="none" strike="noStrike" cap="none" normalizeH="0" baseline="0" dirty="0">
              <a:ln>
                <a:noFill/>
              </a:ln>
              <a:solidFill>
                <a:schemeClr val="tx1"/>
              </a:solidFill>
              <a:effectLst/>
              <a:latin typeface="+mn-lt"/>
              <a:ea typeface="ＭＳ Ｐゴシック" pitchFamily="-32" charset="-128"/>
            </a:endParaRPr>
          </a:p>
        </p:txBody>
      </p:sp>
      <p:sp>
        <p:nvSpPr>
          <p:cNvPr id="5" name="Rounded Rectangular Callout 4"/>
          <p:cNvSpPr/>
          <p:nvPr/>
        </p:nvSpPr>
        <p:spPr bwMode="auto">
          <a:xfrm>
            <a:off x="6012160" y="2204864"/>
            <a:ext cx="2431081" cy="1260720"/>
          </a:xfrm>
          <a:prstGeom prst="wedgeRoundRectCallout">
            <a:avLst>
              <a:gd name="adj1" fmla="val -6523"/>
              <a:gd name="adj2" fmla="val 9245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32" charset="-128"/>
              </a:rPr>
              <a:t>Ok good to know.</a:t>
            </a:r>
          </a:p>
        </p:txBody>
      </p:sp>
    </p:spTree>
    <p:extLst>
      <p:ext uri="{BB962C8B-B14F-4D97-AF65-F5344CB8AC3E}">
        <p14:creationId xmlns:p14="http://schemas.microsoft.com/office/powerpoint/2010/main" val="866037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2" descr="C:\Users\palkmla\Downloads\Sysadmin.jpg"/>
          <p:cNvPicPr>
            <a:picLocks noGrp="1" noChangeAspect="1" noChangeArrowheads="1"/>
          </p:cNvPicPr>
          <p:nvPr>
            <p:ph idx="1"/>
          </p:nvPr>
        </p:nvPicPr>
        <p:blipFill>
          <a:blip r:embed="rId3" cstate="email">
            <a:extLst>
              <a:ext uri="{28A0092B-C50C-407E-A947-70E740481C1C}">
                <a14:useLocalDpi xmlns:a14="http://schemas.microsoft.com/office/drawing/2010/main"/>
              </a:ext>
            </a:extLst>
          </a:blip>
          <a:srcRect/>
          <a:stretch>
            <a:fillRect/>
          </a:stretch>
        </p:blipFill>
        <p:spPr bwMode="auto">
          <a:xfrm>
            <a:off x="5292080" y="3861048"/>
            <a:ext cx="3562350" cy="2371725"/>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bwMode="auto">
          <a:xfrm>
            <a:off x="107504" y="5229200"/>
            <a:ext cx="3672408" cy="792088"/>
          </a:xfrm>
          <a:prstGeom prst="wedgeRoundRectCallout">
            <a:avLst>
              <a:gd name="adj1" fmla="val 99061"/>
              <a:gd name="adj2" fmla="val 3560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err="1">
                <a:latin typeface="Arial" charset="0"/>
                <a:ea typeface="ＭＳ Ｐゴシック" pitchFamily="-32" charset="-128"/>
              </a:rPr>
              <a:t>access_log</a:t>
            </a:r>
            <a:r>
              <a:rPr lang="en-US" dirty="0">
                <a:latin typeface="Arial" charset="0"/>
                <a:ea typeface="ＭＳ Ｐゴシック" pitchFamily="-32" charset="-128"/>
              </a:rPr>
              <a:t> from HTTP server, Apache</a:t>
            </a:r>
            <a:endParaRPr kumimoji="0" lang="en-GB" sz="2400" b="0" i="0" u="none" strike="noStrike" cap="none" normalizeH="0" baseline="0" dirty="0">
              <a:ln>
                <a:noFill/>
              </a:ln>
              <a:solidFill>
                <a:schemeClr val="tx1"/>
              </a:solidFill>
              <a:effectLst/>
              <a:latin typeface="Arial" charset="0"/>
              <a:ea typeface="ＭＳ Ｐゴシック" pitchFamily="-32" charset="-128"/>
            </a:endParaRPr>
          </a:p>
        </p:txBody>
      </p:sp>
      <p:sp>
        <p:nvSpPr>
          <p:cNvPr id="6" name="Rounded Rectangular Callout 5"/>
          <p:cNvSpPr/>
          <p:nvPr/>
        </p:nvSpPr>
        <p:spPr bwMode="auto">
          <a:xfrm>
            <a:off x="116226" y="3717032"/>
            <a:ext cx="5535894" cy="1440160"/>
          </a:xfrm>
          <a:prstGeom prst="wedgeRoundRectCallout">
            <a:avLst>
              <a:gd name="adj1" fmla="val 71888"/>
              <a:gd name="adj2" fmla="val 7768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err="1">
                <a:latin typeface="Arial" charset="0"/>
                <a:ea typeface="ＭＳ Ｐゴシック" pitchFamily="-32" charset="-128"/>
              </a:rPr>
              <a:t>pcap</a:t>
            </a:r>
            <a:r>
              <a:rPr lang="en-US" dirty="0">
                <a:latin typeface="Arial" charset="0"/>
                <a:ea typeface="ＭＳ Ｐゴシック" pitchFamily="-32" charset="-128"/>
              </a:rPr>
              <a:t> file (</a:t>
            </a:r>
            <a:r>
              <a:rPr lang="en-US" dirty="0" err="1">
                <a:latin typeface="Arial" charset="0"/>
                <a:ea typeface="ＭＳ Ｐゴシック" pitchFamily="-32" charset="-128"/>
              </a:rPr>
              <a:t>tcpdump.pcap</a:t>
            </a:r>
            <a:r>
              <a:rPr lang="en-US" dirty="0">
                <a:latin typeface="Arial" charset="0"/>
                <a:ea typeface="ＭＳ Ｐゴシック" pitchFamily="-32" charset="-128"/>
              </a:rPr>
              <a:t>) to identify characteristics which are not present in the </a:t>
            </a:r>
            <a:r>
              <a:rPr lang="en-US" dirty="0" err="1">
                <a:latin typeface="Arial" charset="0"/>
                <a:ea typeface="ＭＳ Ｐゴシック" pitchFamily="-32" charset="-128"/>
              </a:rPr>
              <a:t>access_log</a:t>
            </a:r>
            <a:r>
              <a:rPr lang="en-US" dirty="0">
                <a:latin typeface="Arial" charset="0"/>
                <a:ea typeface="ＭＳ Ｐゴシック" pitchFamily="-32" charset="-128"/>
              </a:rPr>
              <a:t> files</a:t>
            </a:r>
            <a:endParaRPr kumimoji="0" lang="en-GB" sz="2400" b="0" i="0" u="none" strike="noStrike" cap="none" normalizeH="0" baseline="0" dirty="0">
              <a:ln>
                <a:noFill/>
              </a:ln>
              <a:solidFill>
                <a:schemeClr val="tx1"/>
              </a:solidFill>
              <a:effectLst/>
              <a:latin typeface="Arial" charset="0"/>
              <a:ea typeface="ＭＳ Ｐゴシック" pitchFamily="-32" charset="-128"/>
            </a:endParaRPr>
          </a:p>
        </p:txBody>
      </p:sp>
      <p:sp>
        <p:nvSpPr>
          <p:cNvPr id="7" name="Rounded Rectangular Callout 6"/>
          <p:cNvSpPr/>
          <p:nvPr/>
        </p:nvSpPr>
        <p:spPr bwMode="auto">
          <a:xfrm>
            <a:off x="2555776" y="116632"/>
            <a:ext cx="5904656" cy="1368152"/>
          </a:xfrm>
          <a:prstGeom prst="wedgeRoundRectCallout">
            <a:avLst>
              <a:gd name="adj1" fmla="val 24801"/>
              <a:gd name="adj2" fmla="val 22803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Arial" charset="0"/>
                <a:ea typeface="ＭＳ Ｐゴシック" pitchFamily="-32" charset="-128"/>
              </a:rPr>
              <a:t>syslog.log file containing the log of initiated user sessions, containing cookie information, extracted from </a:t>
            </a:r>
            <a:r>
              <a:rPr lang="en-US" dirty="0" err="1">
                <a:latin typeface="Arial" charset="0"/>
                <a:ea typeface="ＭＳ Ｐゴシック" pitchFamily="-32" charset="-128"/>
              </a:rPr>
              <a:t>pcap</a:t>
            </a:r>
            <a:r>
              <a:rPr lang="en-US" dirty="0">
                <a:latin typeface="Arial" charset="0"/>
                <a:ea typeface="ＭＳ Ｐゴシック" pitchFamily="-32" charset="-128"/>
              </a:rPr>
              <a:t> file</a:t>
            </a:r>
            <a:endParaRPr kumimoji="0" lang="en-GB" sz="2400" b="0" i="0" u="none" strike="noStrike" cap="none" normalizeH="0" baseline="0" dirty="0">
              <a:ln>
                <a:noFill/>
              </a:ln>
              <a:solidFill>
                <a:schemeClr val="tx1"/>
              </a:solidFill>
              <a:effectLst/>
              <a:latin typeface="Arial" charset="0"/>
              <a:ea typeface="ＭＳ Ｐゴシック" pitchFamily="-32" charset="-128"/>
            </a:endParaRPr>
          </a:p>
        </p:txBody>
      </p:sp>
      <p:sp>
        <p:nvSpPr>
          <p:cNvPr id="8" name="Rounded Rectangular Callout 7"/>
          <p:cNvSpPr/>
          <p:nvPr/>
        </p:nvSpPr>
        <p:spPr bwMode="auto">
          <a:xfrm>
            <a:off x="107504" y="1628800"/>
            <a:ext cx="4320480" cy="1944216"/>
          </a:xfrm>
          <a:prstGeom prst="wedgeRoundRectCallout">
            <a:avLst>
              <a:gd name="adj1" fmla="val 103623"/>
              <a:gd name="adj2" fmla="val 7425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Arial" charset="0"/>
                <a:ea typeface="ＭＳ Ｐゴシック" pitchFamily="-32" charset="-128"/>
              </a:rPr>
              <a:t>client.csv file containing information about users and their online sessions identified by cookie information</a:t>
            </a:r>
            <a:endParaRPr kumimoji="0" lang="en-GB" sz="2400" b="0" i="0" u="none" strike="noStrike" cap="none" normalizeH="0" baseline="0" dirty="0">
              <a:ln>
                <a:noFill/>
              </a:ln>
              <a:solidFill>
                <a:schemeClr val="tx1"/>
              </a:solidFill>
              <a:effectLst/>
              <a:latin typeface="Arial" charset="0"/>
              <a:ea typeface="ＭＳ Ｐゴシック" pitchFamily="-32" charset="-128"/>
            </a:endParaRPr>
          </a:p>
        </p:txBody>
      </p:sp>
    </p:spTree>
    <p:extLst>
      <p:ext uri="{BB962C8B-B14F-4D97-AF65-F5344CB8AC3E}">
        <p14:creationId xmlns:p14="http://schemas.microsoft.com/office/powerpoint/2010/main" val="2506647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Lets start with with sharks</a:t>
            </a:r>
          </a:p>
        </p:txBody>
      </p:sp>
      <p:sp>
        <p:nvSpPr>
          <p:cNvPr id="3" name="Content Placeholder 2"/>
          <p:cNvSpPr>
            <a:spLocks noGrp="1"/>
          </p:cNvSpPr>
          <p:nvPr>
            <p:ph idx="1"/>
          </p:nvPr>
        </p:nvSpPr>
        <p:spPr/>
        <p:txBody>
          <a:bodyPr/>
          <a:lstStyle/>
          <a:p>
            <a:pPr marL="0" indent="0">
              <a:buNone/>
            </a:pPr>
            <a:r>
              <a:rPr lang="en-GB" dirty="0" err="1"/>
              <a:t>Wireshark</a:t>
            </a:r>
            <a:endParaRPr lang="en-GB" dirty="0"/>
          </a:p>
          <a:p>
            <a:pPr marL="0" indent="0">
              <a:buNone/>
            </a:pPr>
            <a:r>
              <a:rPr lang="en-GB" dirty="0"/>
              <a:t>T-Shark </a:t>
            </a:r>
          </a:p>
          <a:p>
            <a:pPr marL="0" indent="0">
              <a:buNone/>
            </a:pPr>
            <a:r>
              <a:rPr lang="en-GB" dirty="0"/>
              <a:t>Great hammerhead </a:t>
            </a:r>
          </a:p>
        </p:txBody>
      </p:sp>
    </p:spTree>
    <p:extLst>
      <p:ext uri="{BB962C8B-B14F-4D97-AF65-F5344CB8AC3E}">
        <p14:creationId xmlns:p14="http://schemas.microsoft.com/office/powerpoint/2010/main" val="153251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332656"/>
            <a:ext cx="7921625" cy="685800"/>
          </a:xfrm>
        </p:spPr>
        <p:txBody>
          <a:bodyPr/>
          <a:lstStyle/>
          <a:p>
            <a:r>
              <a:rPr lang="en-GB" dirty="0" err="1"/>
              <a:t>Wireshark</a:t>
            </a:r>
            <a:endParaRPr lang="en-GB" dirty="0"/>
          </a:p>
        </p:txBody>
      </p:sp>
      <p:sp>
        <p:nvSpPr>
          <p:cNvPr id="3" name="Content Placeholder 2"/>
          <p:cNvSpPr>
            <a:spLocks noGrp="1"/>
          </p:cNvSpPr>
          <p:nvPr>
            <p:ph idx="1"/>
          </p:nvPr>
        </p:nvSpPr>
        <p:spPr/>
        <p:txBody>
          <a:bodyPr/>
          <a:lstStyle/>
          <a:p>
            <a:endParaRPr lang="en-GB"/>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3568" y="1052736"/>
            <a:ext cx="8088982" cy="5013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5480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tshark</a:t>
            </a:r>
            <a:endParaRPr lang="en-GB" dirty="0"/>
          </a:p>
        </p:txBody>
      </p:sp>
      <p:sp>
        <p:nvSpPr>
          <p:cNvPr id="3" name="Content Placeholder 2"/>
          <p:cNvSpPr>
            <a:spLocks noGrp="1"/>
          </p:cNvSpPr>
          <p:nvPr>
            <p:ph idx="1"/>
          </p:nvPr>
        </p:nvSpPr>
        <p:spPr>
          <a:xfrm>
            <a:off x="179512" y="1700808"/>
            <a:ext cx="8784976" cy="3962400"/>
          </a:xfrm>
        </p:spPr>
        <p:txBody>
          <a:bodyPr/>
          <a:lstStyle/>
          <a:p>
            <a:pPr marL="0" indent="0">
              <a:buNone/>
            </a:pP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tshark</a:t>
            </a:r>
            <a:r>
              <a:rPr lang="en-GB" sz="1800" b="1" dirty="0">
                <a:latin typeface="Courier New" panose="02070309020205020404" pitchFamily="49" charset="0"/>
                <a:cs typeface="Courier New" panose="02070309020205020404" pitchFamily="49" charset="0"/>
              </a:rPr>
              <a:t> -r </a:t>
            </a:r>
            <a:r>
              <a:rPr lang="en-GB" sz="1800" b="1" dirty="0" err="1">
                <a:latin typeface="Courier New" panose="02070309020205020404" pitchFamily="49" charset="0"/>
                <a:cs typeface="Courier New" panose="02070309020205020404" pitchFamily="49" charset="0"/>
              </a:rPr>
              <a:t>network.pcap</a:t>
            </a:r>
            <a:r>
              <a:rPr lang="en-GB" sz="1800" b="1" dirty="0">
                <a:latin typeface="Courier New" panose="02070309020205020404" pitchFamily="49" charset="0"/>
                <a:cs typeface="Courier New" panose="02070309020205020404" pitchFamily="49" charset="0"/>
              </a:rPr>
              <a:t> -T fields -e </a:t>
            </a:r>
            <a:r>
              <a:rPr lang="en-GB" sz="1800" b="1" dirty="0" err="1">
                <a:latin typeface="Courier New" panose="02070309020205020404" pitchFamily="49" charset="0"/>
                <a:cs typeface="Courier New" panose="02070309020205020404" pitchFamily="49" charset="0"/>
              </a:rPr>
              <a:t>ip.src</a:t>
            </a:r>
            <a:r>
              <a:rPr lang="en-GB" sz="1800" b="1" dirty="0">
                <a:latin typeface="Courier New" panose="02070309020205020404" pitchFamily="49" charset="0"/>
                <a:cs typeface="Courier New" panose="02070309020205020404" pitchFamily="49" charset="0"/>
              </a:rPr>
              <a:t> -e dns.qry.name</a:t>
            </a:r>
          </a:p>
          <a:p>
            <a:pPr marL="0" indent="0">
              <a:buNone/>
            </a:pPr>
            <a:endParaRPr lang="en-GB" sz="1800" dirty="0">
              <a:latin typeface="Courier New" panose="02070309020205020404" pitchFamily="49" charset="0"/>
              <a:cs typeface="Courier New" panose="02070309020205020404" pitchFamily="49" charset="0"/>
            </a:endParaRPr>
          </a:p>
          <a:p>
            <a:pPr marL="0" indent="0">
              <a:buNone/>
            </a:pPr>
            <a:r>
              <a:rPr lang="en-GB" sz="1800" dirty="0">
                <a:latin typeface="Courier New" panose="02070309020205020404" pitchFamily="49" charset="0"/>
                <a:cs typeface="Courier New" panose="02070309020205020404" pitchFamily="49" charset="0"/>
              </a:rPr>
              <a:t>Details:</a:t>
            </a:r>
          </a:p>
          <a:p>
            <a:pPr marL="0" indent="0">
              <a:buNone/>
            </a:pPr>
            <a:r>
              <a:rPr lang="en-GB" sz="1800" dirty="0">
                <a:latin typeface="Courier New" panose="02070309020205020404" pitchFamily="49" charset="0"/>
                <a:cs typeface="Courier New" panose="02070309020205020404" pitchFamily="49" charset="0"/>
              </a:rPr>
              <a:t>Read </a:t>
            </a:r>
            <a:r>
              <a:rPr lang="en-GB" sz="1800" dirty="0" err="1">
                <a:latin typeface="Courier New" panose="02070309020205020404" pitchFamily="49" charset="0"/>
                <a:cs typeface="Courier New" panose="02070309020205020404" pitchFamily="49" charset="0"/>
              </a:rPr>
              <a:t>pcap_file</a:t>
            </a:r>
            <a:r>
              <a:rPr lang="en-GB" sz="1800" dirty="0">
                <a:latin typeface="Courier New" panose="02070309020205020404" pitchFamily="49" charset="0"/>
                <a:cs typeface="Courier New" panose="02070309020205020404" pitchFamily="49" charset="0"/>
              </a:rPr>
              <a:t>: </a:t>
            </a:r>
            <a:r>
              <a:rPr lang="en-GB" sz="1800" b="1" dirty="0">
                <a:latin typeface="Courier New" panose="02070309020205020404" pitchFamily="49" charset="0"/>
                <a:cs typeface="Courier New" panose="02070309020205020404" pitchFamily="49" charset="0"/>
              </a:rPr>
              <a:t>-r ‘</a:t>
            </a:r>
            <a:r>
              <a:rPr lang="en-GB" sz="1800" b="1" dirty="0" err="1">
                <a:latin typeface="Courier New" panose="02070309020205020404" pitchFamily="49" charset="0"/>
                <a:cs typeface="Courier New" panose="02070309020205020404" pitchFamily="49" charset="0"/>
              </a:rPr>
              <a:t>pcap_file</a:t>
            </a:r>
            <a:r>
              <a:rPr lang="en-GB" sz="1800" b="1" dirty="0">
                <a:latin typeface="Courier New" panose="02070309020205020404" pitchFamily="49" charset="0"/>
                <a:cs typeface="Courier New" panose="02070309020205020404" pitchFamily="49" charset="0"/>
              </a:rPr>
              <a:t>’</a:t>
            </a:r>
          </a:p>
          <a:p>
            <a:pPr marL="0" indent="0">
              <a:buNone/>
            </a:pPr>
            <a:r>
              <a:rPr lang="en-GB" sz="1800" dirty="0">
                <a:latin typeface="Courier New" panose="02070309020205020404" pitchFamily="49" charset="0"/>
                <a:cs typeface="Courier New" panose="02070309020205020404" pitchFamily="49" charset="0"/>
              </a:rPr>
              <a:t>Set format of the output: </a:t>
            </a:r>
            <a:r>
              <a:rPr lang="en-GB" sz="1800" b="1" dirty="0">
                <a:latin typeface="Courier New" panose="02070309020205020404" pitchFamily="49" charset="0"/>
                <a:cs typeface="Courier New" panose="02070309020205020404" pitchFamily="49" charset="0"/>
              </a:rPr>
              <a:t>-T </a:t>
            </a:r>
            <a:r>
              <a:rPr lang="en-GB" sz="1800" b="1" dirty="0" err="1">
                <a:latin typeface="Courier New" panose="02070309020205020404" pitchFamily="49" charset="0"/>
                <a:cs typeface="Courier New" panose="02070309020205020404" pitchFamily="49" charset="0"/>
              </a:rPr>
              <a:t>pdml|psml|ps|text|fields</a:t>
            </a:r>
            <a:endParaRPr lang="en-GB" sz="1800" b="1" dirty="0">
              <a:latin typeface="Courier New" panose="02070309020205020404" pitchFamily="49" charset="0"/>
              <a:cs typeface="Courier New" panose="02070309020205020404" pitchFamily="49" charset="0"/>
            </a:endParaRPr>
          </a:p>
          <a:p>
            <a:pPr marL="0" indent="0">
              <a:buNone/>
            </a:pPr>
            <a:r>
              <a:rPr lang="en-GB" sz="1800" dirty="0">
                <a:latin typeface="Courier New" panose="02070309020205020404" pitchFamily="49" charset="0"/>
                <a:cs typeface="Courier New" panose="02070309020205020404" pitchFamily="49" charset="0"/>
              </a:rPr>
              <a:t>Add a list of fields to the out of </a:t>
            </a:r>
            <a:r>
              <a:rPr lang="en-GB" sz="1800" b="1" dirty="0">
                <a:latin typeface="Courier New" panose="02070309020205020404" pitchFamily="49" charset="0"/>
                <a:cs typeface="Courier New" panose="02070309020205020404" pitchFamily="49" charset="0"/>
              </a:rPr>
              <a:t>‘-T fields’</a:t>
            </a:r>
            <a:r>
              <a:rPr lang="en-GB" sz="1800" dirty="0">
                <a:latin typeface="Courier New" panose="02070309020205020404" pitchFamily="49" charset="0"/>
                <a:cs typeface="Courier New" panose="02070309020205020404" pitchFamily="49" charset="0"/>
              </a:rPr>
              <a:t>: </a:t>
            </a:r>
            <a:r>
              <a:rPr lang="en-GB" sz="1800" b="1" dirty="0">
                <a:latin typeface="Courier New" panose="02070309020205020404" pitchFamily="49" charset="0"/>
                <a:cs typeface="Courier New" panose="02070309020205020404" pitchFamily="49" charset="0"/>
              </a:rPr>
              <a:t>-e </a:t>
            </a:r>
            <a:r>
              <a:rPr lang="en-GB" sz="1800" b="1" dirty="0" err="1">
                <a:latin typeface="Courier New" panose="02070309020205020404" pitchFamily="49" charset="0"/>
                <a:cs typeface="Courier New" panose="02070309020205020404" pitchFamily="49" charset="0"/>
              </a:rPr>
              <a:t>Ip.src</a:t>
            </a:r>
            <a:endParaRPr lang="en-GB" sz="1800" b="1" dirty="0">
              <a:latin typeface="Courier New" panose="02070309020205020404" pitchFamily="49" charset="0"/>
              <a:cs typeface="Courier New" panose="02070309020205020404" pitchFamily="49" charset="0"/>
            </a:endParaRPr>
          </a:p>
          <a:p>
            <a:pPr marL="0" indent="0">
              <a:buNone/>
            </a:pPr>
            <a:endParaRPr lang="en-GB" sz="1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56527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T-Shark</a:t>
            </a:r>
          </a:p>
        </p:txBody>
      </p:sp>
      <p:sp>
        <p:nvSpPr>
          <p:cNvPr id="3" name="Content Placeholder 2"/>
          <p:cNvSpPr>
            <a:spLocks noGrp="1"/>
          </p:cNvSpPr>
          <p:nvPr>
            <p:ph idx="1"/>
          </p:nvPr>
        </p:nvSpPr>
        <p:spPr/>
        <p:txBody>
          <a:bodyPr/>
          <a:lstStyle/>
          <a:p>
            <a:pPr marL="0" indent="0">
              <a:buNone/>
            </a:pPr>
            <a:r>
              <a:rPr lang="en-GB" dirty="0" err="1"/>
              <a:t>tshark</a:t>
            </a:r>
            <a:r>
              <a:rPr lang="en-GB" dirty="0"/>
              <a:t> -</a:t>
            </a:r>
            <a:r>
              <a:rPr lang="en-GB" dirty="0" err="1"/>
              <a:t>nn</a:t>
            </a:r>
            <a:r>
              <a:rPr lang="en-GB" dirty="0"/>
              <a:t> -r </a:t>
            </a:r>
            <a:r>
              <a:rPr lang="en-GB" dirty="0" err="1"/>
              <a:t>tcpdump.pcap</a:t>
            </a:r>
            <a:r>
              <a:rPr lang="en-GB" dirty="0"/>
              <a:t> -T fields -E separator='|' -R '</a:t>
            </a:r>
            <a:r>
              <a:rPr lang="en-GB" dirty="0" err="1"/>
              <a:t>http.request</a:t>
            </a:r>
            <a:r>
              <a:rPr lang="en-GB" dirty="0"/>
              <a:t>' -e </a:t>
            </a:r>
            <a:r>
              <a:rPr lang="en-GB" dirty="0" err="1"/>
              <a:t>ip.src</a:t>
            </a:r>
            <a:r>
              <a:rPr lang="en-GB" dirty="0"/>
              <a:t> -e </a:t>
            </a:r>
            <a:r>
              <a:rPr lang="en-GB" dirty="0" err="1"/>
              <a:t>frame.time</a:t>
            </a:r>
            <a:r>
              <a:rPr lang="en-GB" dirty="0"/>
              <a:t> -e </a:t>
            </a:r>
            <a:r>
              <a:rPr lang="en-GB" dirty="0" err="1"/>
              <a:t>http.request.uri</a:t>
            </a:r>
            <a:r>
              <a:rPr lang="en-GB" dirty="0"/>
              <a:t> -e </a:t>
            </a:r>
            <a:r>
              <a:rPr lang="en-GB" dirty="0" err="1"/>
              <a:t>http.user_agent</a:t>
            </a:r>
            <a:r>
              <a:rPr lang="en-GB" dirty="0"/>
              <a:t> -e </a:t>
            </a:r>
            <a:r>
              <a:rPr lang="en-GB" dirty="0" err="1"/>
              <a:t>http.cookie</a:t>
            </a:r>
            <a:r>
              <a:rPr lang="en-GB" dirty="0"/>
              <a:t> &gt; tshark.log</a:t>
            </a:r>
          </a:p>
          <a:p>
            <a:endParaRPr lang="en-GB" dirty="0"/>
          </a:p>
        </p:txBody>
      </p:sp>
    </p:spTree>
    <p:extLst>
      <p:ext uri="{BB962C8B-B14F-4D97-AF65-F5344CB8AC3E}">
        <p14:creationId xmlns:p14="http://schemas.microsoft.com/office/powerpoint/2010/main" val="2871825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0850" y="980728"/>
            <a:ext cx="9174850" cy="5872356"/>
          </a:xfrm>
        </p:spPr>
      </p:pic>
      <p:sp>
        <p:nvSpPr>
          <p:cNvPr id="2" name="Title 1"/>
          <p:cNvSpPr>
            <a:spLocks noGrp="1"/>
          </p:cNvSpPr>
          <p:nvPr>
            <p:ph type="title"/>
          </p:nvPr>
        </p:nvSpPr>
        <p:spPr>
          <a:xfrm>
            <a:off x="827584" y="294928"/>
            <a:ext cx="7921625" cy="685800"/>
          </a:xfrm>
        </p:spPr>
        <p:txBody>
          <a:bodyPr/>
          <a:lstStyle/>
          <a:p>
            <a:r>
              <a:rPr lang="en-GB" dirty="0"/>
              <a:t>T-Shark</a:t>
            </a:r>
          </a:p>
        </p:txBody>
      </p:sp>
    </p:spTree>
    <p:extLst>
      <p:ext uri="{BB962C8B-B14F-4D97-AF65-F5344CB8AC3E}">
        <p14:creationId xmlns:p14="http://schemas.microsoft.com/office/powerpoint/2010/main" val="2628146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728" y="510952"/>
            <a:ext cx="4896544" cy="685800"/>
          </a:xfrm>
        </p:spPr>
        <p:txBody>
          <a:bodyPr/>
          <a:lstStyle/>
          <a:p>
            <a:r>
              <a:rPr lang="en-GB" dirty="0"/>
              <a:t>Disclaimer </a:t>
            </a:r>
          </a:p>
        </p:txBody>
      </p:sp>
      <p:sp>
        <p:nvSpPr>
          <p:cNvPr id="3" name="Content Placeholder 2"/>
          <p:cNvSpPr>
            <a:spLocks noGrp="1"/>
          </p:cNvSpPr>
          <p:nvPr>
            <p:ph idx="1"/>
          </p:nvPr>
        </p:nvSpPr>
        <p:spPr>
          <a:xfrm>
            <a:off x="467544" y="1202506"/>
            <a:ext cx="8229600" cy="4104209"/>
          </a:xfrm>
        </p:spPr>
        <p:txBody>
          <a:bodyPr/>
          <a:lstStyle/>
          <a:p>
            <a:pPr marL="0" indent="0">
              <a:buNone/>
            </a:pPr>
            <a:endParaRPr lang="en-US" dirty="0"/>
          </a:p>
          <a:p>
            <a:pPr marL="0" indent="0">
              <a:buNone/>
            </a:pPr>
            <a:r>
              <a:rPr lang="en-US" dirty="0"/>
              <a:t>References made herein to any specific commercial product, process, or service by trade name, trademark, manufacturer, or otherwise, does not necessarily constitute or imply its endorsement, recommendation, or favoring by ENISA.</a:t>
            </a:r>
          </a:p>
          <a:p>
            <a:pPr marL="0" indent="0">
              <a:buNone/>
            </a:pPr>
            <a:r>
              <a:rPr lang="en-US" dirty="0"/>
              <a:t> </a:t>
            </a:r>
          </a:p>
          <a:p>
            <a:pPr marL="0" indent="0">
              <a:buNone/>
            </a:pPr>
            <a:r>
              <a:rPr lang="en-US" dirty="0"/>
              <a:t>The references to material used are in the notes section.</a:t>
            </a:r>
            <a:endParaRPr lang="en-US" sz="2000" dirty="0"/>
          </a:p>
          <a:p>
            <a:pPr marL="0" indent="0">
              <a:buNone/>
            </a:pPr>
            <a:endParaRPr lang="en-US" sz="2400" dirty="0"/>
          </a:p>
        </p:txBody>
      </p:sp>
    </p:spTree>
    <p:extLst>
      <p:ext uri="{BB962C8B-B14F-4D97-AF65-F5344CB8AC3E}">
        <p14:creationId xmlns:p14="http://schemas.microsoft.com/office/powerpoint/2010/main" val="3191284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210" y="260648"/>
            <a:ext cx="7921625" cy="685800"/>
          </a:xfrm>
        </p:spPr>
        <p:txBody>
          <a:bodyPr/>
          <a:lstStyle/>
          <a:p>
            <a:r>
              <a:rPr lang="en-GB" dirty="0"/>
              <a:t>T-Shark</a:t>
            </a:r>
          </a:p>
        </p:txBody>
      </p:sp>
      <p:pic>
        <p:nvPicPr>
          <p:cNvPr id="5" name="Picture 2" descr="C:\Users\palkmla\Downloads\Sysadmin.jpg"/>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5220072" y="3729000"/>
            <a:ext cx="3562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t="1" r="1176" b="1610"/>
          <a:stretch/>
        </p:blipFill>
        <p:spPr>
          <a:xfrm>
            <a:off x="0" y="2132856"/>
            <a:ext cx="9036496" cy="1296144"/>
          </a:xfrm>
          <a:prstGeom prst="rect">
            <a:avLst/>
          </a:prstGeom>
        </p:spPr>
      </p:pic>
    </p:spTree>
    <p:extLst>
      <p:ext uri="{BB962C8B-B14F-4D97-AF65-F5344CB8AC3E}">
        <p14:creationId xmlns:p14="http://schemas.microsoft.com/office/powerpoint/2010/main" val="2244317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Identify the sessions related to the client</a:t>
            </a:r>
          </a:p>
        </p:txBody>
      </p:sp>
      <p:sp>
        <p:nvSpPr>
          <p:cNvPr id="3" name="Content Placeholder 2"/>
          <p:cNvSpPr>
            <a:spLocks noGrp="1"/>
          </p:cNvSpPr>
          <p:nvPr>
            <p:ph idx="1"/>
          </p:nvPr>
        </p:nvSpPr>
        <p:spPr>
          <a:xfrm>
            <a:off x="1386406" y="1988840"/>
            <a:ext cx="7921625" cy="3962400"/>
          </a:xfrm>
        </p:spPr>
        <p:txBody>
          <a:bodyPr/>
          <a:lstStyle/>
          <a:p>
            <a:pPr marL="0" indent="0">
              <a:buNone/>
            </a:pPr>
            <a:endParaRPr lang="en-GB" b="1" i="1" dirty="0"/>
          </a:p>
          <a:p>
            <a:pPr marL="0" indent="0">
              <a:buNone/>
            </a:pPr>
            <a:endParaRPr lang="en-GB" b="1" i="1" dirty="0"/>
          </a:p>
          <a:p>
            <a:endParaRPr lang="en-GB" b="1" i="1" dirty="0"/>
          </a:p>
          <a:p>
            <a:pPr marL="0" indent="0">
              <a:buNone/>
            </a:pPr>
            <a:r>
              <a:rPr lang="en-GB" dirty="0"/>
              <a:t>	</a:t>
            </a:r>
          </a:p>
          <a:p>
            <a:endParaRPr lang="en-GB" dirty="0"/>
          </a:p>
          <a:p>
            <a:endParaRPr lang="en-GB" dirty="0"/>
          </a:p>
        </p:txBody>
      </p:sp>
      <p:pic>
        <p:nvPicPr>
          <p:cNvPr id="4" name="Picture 2" descr="C:\Users\palkmla\Downloads\sad customer.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2290" y="4077072"/>
            <a:ext cx="3048000" cy="20335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palkmla\Downloads\Sysadmin.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92080" y="3861048"/>
            <a:ext cx="3562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loud Callout 6"/>
          <p:cNvSpPr/>
          <p:nvPr/>
        </p:nvSpPr>
        <p:spPr bwMode="auto">
          <a:xfrm>
            <a:off x="5004048" y="1628800"/>
            <a:ext cx="3850382" cy="1692768"/>
          </a:xfrm>
          <a:prstGeom prst="cloudCallout">
            <a:avLst>
              <a:gd name="adj1" fmla="val 5018"/>
              <a:gd name="adj2" fmla="val 11637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GB" dirty="0">
                <a:latin typeface="Arial" charset="0"/>
                <a:ea typeface="ＭＳ Ｐゴシック" pitchFamily="-32" charset="-128"/>
              </a:rPr>
              <a:t>client.csv might be the source to identify sessions</a:t>
            </a:r>
            <a:endParaRPr kumimoji="0" lang="en-GB" sz="2400" b="0" i="0" u="none" strike="noStrike" cap="none" normalizeH="0" baseline="0" dirty="0">
              <a:ln>
                <a:noFill/>
              </a:ln>
              <a:solidFill>
                <a:schemeClr val="tx1"/>
              </a:solidFill>
              <a:effectLst/>
              <a:latin typeface="Arial" charset="0"/>
              <a:ea typeface="ＭＳ Ｐゴシック" pitchFamily="-32" charset="-128"/>
            </a:endParaRPr>
          </a:p>
        </p:txBody>
      </p:sp>
      <p:sp>
        <p:nvSpPr>
          <p:cNvPr id="8" name="Cloud Callout 7"/>
          <p:cNvSpPr/>
          <p:nvPr/>
        </p:nvSpPr>
        <p:spPr bwMode="auto">
          <a:xfrm>
            <a:off x="1403648" y="2780928"/>
            <a:ext cx="3096344" cy="1080120"/>
          </a:xfrm>
          <a:prstGeom prst="cloudCallout">
            <a:avLst>
              <a:gd name="adj1" fmla="val -40093"/>
              <a:gd name="adj2" fmla="val 104829"/>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GB" dirty="0">
                <a:latin typeface="Arial" charset="0"/>
                <a:ea typeface="ＭＳ Ｐゴシック" pitchFamily="-32" charset="-128"/>
              </a:rPr>
              <a:t>client94777 </a:t>
            </a:r>
          </a:p>
        </p:txBody>
      </p:sp>
    </p:spTree>
    <p:extLst>
      <p:ext uri="{BB962C8B-B14F-4D97-AF65-F5344CB8AC3E}">
        <p14:creationId xmlns:p14="http://schemas.microsoft.com/office/powerpoint/2010/main" val="1513124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2" descr="C:\Users\palkmla\Downloads\Sysadmin.jpg"/>
          <p:cNvPicPr>
            <a:picLocks noGrp="1" noChangeAspect="1" noChangeArrowheads="1"/>
          </p:cNvPicPr>
          <p:nvPr>
            <p:ph idx="1"/>
          </p:nvPr>
        </p:nvPicPr>
        <p:blipFill>
          <a:blip r:embed="rId3" cstate="email">
            <a:extLst>
              <a:ext uri="{28A0092B-C50C-407E-A947-70E740481C1C}">
                <a14:useLocalDpi xmlns:a14="http://schemas.microsoft.com/office/drawing/2010/main"/>
              </a:ext>
            </a:extLst>
          </a:blip>
          <a:srcRect/>
          <a:stretch>
            <a:fillRect/>
          </a:stretch>
        </p:blipFill>
        <p:spPr bwMode="auto">
          <a:xfrm>
            <a:off x="5292080" y="3861048"/>
            <a:ext cx="3562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loud Callout 4"/>
          <p:cNvSpPr/>
          <p:nvPr/>
        </p:nvSpPr>
        <p:spPr bwMode="auto">
          <a:xfrm>
            <a:off x="971600" y="260648"/>
            <a:ext cx="6840760" cy="1800200"/>
          </a:xfrm>
          <a:prstGeom prst="cloudCallout">
            <a:avLst>
              <a:gd name="adj1" fmla="val 40151"/>
              <a:gd name="adj2" fmla="val 16323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GB" dirty="0" err="1">
                <a:latin typeface="Arial" charset="0"/>
                <a:ea typeface="ＭＳ Ｐゴシック" pitchFamily="-32" charset="-128"/>
              </a:rPr>
              <a:t>grep</a:t>
            </a:r>
            <a:r>
              <a:rPr lang="en-GB" dirty="0">
                <a:latin typeface="Arial" charset="0"/>
                <a:ea typeface="ＭＳ Ｐゴシック" pitchFamily="-32" charset="-128"/>
              </a:rPr>
              <a:t> client94777 client.csv</a:t>
            </a:r>
          </a:p>
          <a:p>
            <a:endParaRPr kumimoji="0" lang="en-GB" sz="2400" b="0" i="0" u="none" strike="noStrike" cap="none" normalizeH="0" baseline="0" dirty="0">
              <a:ln>
                <a:noFill/>
              </a:ln>
              <a:solidFill>
                <a:schemeClr val="tx1"/>
              </a:solidFill>
              <a:effectLst/>
              <a:latin typeface="Arial" charset="0"/>
              <a:ea typeface="ＭＳ Ｐゴシック" pitchFamily="-32" charset="-128"/>
            </a:endParaRPr>
          </a:p>
        </p:txBody>
      </p:sp>
      <p:pic>
        <p:nvPicPr>
          <p:cNvPr id="3" name="Picture 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496" y="2348880"/>
            <a:ext cx="9108504" cy="1230288"/>
          </a:xfrm>
          <a:prstGeom prst="rect">
            <a:avLst/>
          </a:prstGeom>
        </p:spPr>
      </p:pic>
    </p:spTree>
    <p:extLst>
      <p:ext uri="{BB962C8B-B14F-4D97-AF65-F5344CB8AC3E}">
        <p14:creationId xmlns:p14="http://schemas.microsoft.com/office/powerpoint/2010/main" val="3195684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the two sessions started ?</a:t>
            </a:r>
            <a:endParaRPr lang="en-GB" dirty="0"/>
          </a:p>
        </p:txBody>
      </p:sp>
      <p:pic>
        <p:nvPicPr>
          <p:cNvPr id="4" name="Picture 2" descr="C:\Users\palkmla\Downloads\Sysadmin.jpg"/>
          <p:cNvPicPr>
            <a:picLocks noGrp="1" noChangeAspect="1" noChangeArrowheads="1"/>
          </p:cNvPicPr>
          <p:nvPr>
            <p:ph idx="1"/>
          </p:nvPr>
        </p:nvPicPr>
        <p:blipFill>
          <a:blip r:embed="rId3" cstate="email">
            <a:extLst>
              <a:ext uri="{28A0092B-C50C-407E-A947-70E740481C1C}">
                <a14:useLocalDpi xmlns:a14="http://schemas.microsoft.com/office/drawing/2010/main"/>
              </a:ext>
            </a:extLst>
          </a:blip>
          <a:srcRect/>
          <a:stretch>
            <a:fillRect/>
          </a:stretch>
        </p:blipFill>
        <p:spPr bwMode="auto">
          <a:xfrm>
            <a:off x="5292080" y="3861048"/>
            <a:ext cx="3562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loud Callout 5"/>
          <p:cNvSpPr/>
          <p:nvPr/>
        </p:nvSpPr>
        <p:spPr bwMode="auto">
          <a:xfrm>
            <a:off x="4355976" y="2204864"/>
            <a:ext cx="2729712" cy="1572614"/>
          </a:xfrm>
          <a:prstGeom prst="cloudCallout">
            <a:avLst>
              <a:gd name="adj1" fmla="val 20325"/>
              <a:gd name="adj2" fmla="val 81479"/>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GB" dirty="0">
                <a:latin typeface="Arial" charset="0"/>
                <a:ea typeface="ＭＳ Ｐゴシック" pitchFamily="-32" charset="-128"/>
              </a:rPr>
              <a:t>syslog.log</a:t>
            </a:r>
          </a:p>
          <a:p>
            <a:r>
              <a:rPr lang="en-GB" dirty="0">
                <a:latin typeface="Arial" charset="0"/>
                <a:ea typeface="ＭＳ Ｐゴシック" pitchFamily="-32" charset="-128"/>
              </a:rPr>
              <a:t>tshark.log</a:t>
            </a:r>
          </a:p>
          <a:p>
            <a:r>
              <a:rPr lang="en-GB" dirty="0" err="1">
                <a:latin typeface="Arial" charset="0"/>
                <a:ea typeface="ＭＳ Ｐゴシック" pitchFamily="-32" charset="-128"/>
              </a:rPr>
              <a:t>grep</a:t>
            </a:r>
            <a:endParaRPr lang="en-GB" dirty="0">
              <a:latin typeface="Arial" charset="0"/>
              <a:ea typeface="ＭＳ Ｐゴシック" pitchFamily="-32" charset="-128"/>
            </a:endParaRPr>
          </a:p>
          <a:p>
            <a:endParaRPr kumimoji="0" lang="en-GB" sz="2400" b="0" i="0" u="none" strike="noStrike" cap="none" normalizeH="0" baseline="0" dirty="0">
              <a:ln>
                <a:noFill/>
              </a:ln>
              <a:solidFill>
                <a:schemeClr val="tx1"/>
              </a:solidFill>
              <a:effectLst/>
              <a:latin typeface="Arial" charset="0"/>
              <a:ea typeface="ＭＳ Ｐゴシック" pitchFamily="-32" charset="-128"/>
            </a:endParaRPr>
          </a:p>
        </p:txBody>
      </p:sp>
    </p:spTree>
    <p:extLst>
      <p:ext uri="{BB962C8B-B14F-4D97-AF65-F5344CB8AC3E}">
        <p14:creationId xmlns:p14="http://schemas.microsoft.com/office/powerpoint/2010/main" val="3238876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4" name="Picture 2" descr="C:\Users\palkmla\Downloads\Sysadmin.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92080" y="3861048"/>
            <a:ext cx="3562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loud Callout 4"/>
          <p:cNvSpPr/>
          <p:nvPr/>
        </p:nvSpPr>
        <p:spPr bwMode="auto">
          <a:xfrm>
            <a:off x="467544" y="620688"/>
            <a:ext cx="8386886" cy="3156790"/>
          </a:xfrm>
          <a:prstGeom prst="cloudCallout">
            <a:avLst>
              <a:gd name="adj1" fmla="val 20325"/>
              <a:gd name="adj2" fmla="val 81479"/>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GB" sz="2000" dirty="0" err="1">
                <a:latin typeface="Arial" charset="0"/>
                <a:ea typeface="ＭＳ Ｐゴシック" pitchFamily="-32" charset="-128"/>
              </a:rPr>
              <a:t>grep</a:t>
            </a:r>
            <a:r>
              <a:rPr lang="en-GB" sz="2000" dirty="0">
                <a:latin typeface="Arial" charset="0"/>
                <a:ea typeface="ＭＳ Ｐゴシック" pitchFamily="-32" charset="-128"/>
              </a:rPr>
              <a:t> </a:t>
            </a:r>
            <a:r>
              <a:rPr lang="en-GB" sz="2000" dirty="0" err="1">
                <a:latin typeface="Arial" charset="0"/>
                <a:ea typeface="ＭＳ Ｐゴシック" pitchFamily="-32" charset="-128"/>
              </a:rPr>
              <a:t>gohlohyigheidoochiezueshoopeiceeche</a:t>
            </a:r>
            <a:r>
              <a:rPr lang="en-GB" sz="2000" dirty="0">
                <a:latin typeface="Arial" charset="0"/>
                <a:ea typeface="ＭＳ Ｐゴシック" pitchFamily="-32" charset="-128"/>
              </a:rPr>
              <a:t> syslog.log</a:t>
            </a:r>
          </a:p>
          <a:p>
            <a:endParaRPr lang="en-GB" sz="2000" dirty="0">
              <a:latin typeface="Arial" charset="0"/>
              <a:ea typeface="ＭＳ Ｐゴシック" pitchFamily="-32" charset="-128"/>
            </a:endParaRPr>
          </a:p>
          <a:p>
            <a:endParaRPr lang="en-GB" sz="2000" dirty="0">
              <a:latin typeface="Arial" charset="0"/>
              <a:ea typeface="ＭＳ Ｐゴシック" pitchFamily="-32" charset="-128"/>
            </a:endParaRPr>
          </a:p>
          <a:p>
            <a:r>
              <a:rPr lang="en-GB" sz="2000" dirty="0" err="1">
                <a:latin typeface="Arial" charset="0"/>
                <a:ea typeface="ＭＳ Ｐゴシック" pitchFamily="-32" charset="-128"/>
              </a:rPr>
              <a:t>grep</a:t>
            </a:r>
            <a:r>
              <a:rPr lang="en-GB" sz="2000" dirty="0">
                <a:latin typeface="Arial" charset="0"/>
                <a:ea typeface="ＭＳ Ｐゴシック" pitchFamily="-32" charset="-128"/>
              </a:rPr>
              <a:t> </a:t>
            </a:r>
            <a:r>
              <a:rPr lang="en-GB" sz="2000" dirty="0" err="1">
                <a:latin typeface="Arial" charset="0"/>
                <a:ea typeface="ＭＳ Ｐゴシック" pitchFamily="-32" charset="-128"/>
              </a:rPr>
              <a:t>ichaewupugohciasahchohwaethohfooquo</a:t>
            </a:r>
            <a:r>
              <a:rPr lang="en-GB" sz="2000" dirty="0">
                <a:latin typeface="Arial" charset="0"/>
                <a:ea typeface="ＭＳ Ｐゴシック" pitchFamily="-32" charset="-128"/>
              </a:rPr>
              <a:t> syslog.log</a:t>
            </a:r>
            <a:endParaRPr kumimoji="0" lang="en-GB" sz="2000" b="0" i="0" u="none" strike="noStrike" cap="none" normalizeH="0" baseline="0" dirty="0">
              <a:ln>
                <a:noFill/>
              </a:ln>
              <a:solidFill>
                <a:schemeClr val="tx1"/>
              </a:solidFill>
              <a:effectLst/>
              <a:latin typeface="Arial" charset="0"/>
              <a:ea typeface="ＭＳ Ｐゴシック" pitchFamily="-32" charset="-128"/>
            </a:endParaRPr>
          </a:p>
        </p:txBody>
      </p:sp>
    </p:spTree>
    <p:extLst>
      <p:ext uri="{BB962C8B-B14F-4D97-AF65-F5344CB8AC3E}">
        <p14:creationId xmlns:p14="http://schemas.microsoft.com/office/powerpoint/2010/main" val="4009019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the two sessions started ?</a:t>
            </a:r>
            <a:endParaRPr lang="en-GB" dirty="0"/>
          </a:p>
        </p:txBody>
      </p:sp>
      <p:pic>
        <p:nvPicPr>
          <p:cNvPr id="5" name="Picture 2" descr="C:\Users\palkmla\Downloads\Sysadmin.jpg"/>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5258122" y="3717032"/>
            <a:ext cx="3562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l="24" t="-1" b="4973"/>
          <a:stretch/>
        </p:blipFill>
        <p:spPr>
          <a:xfrm>
            <a:off x="46530" y="2060848"/>
            <a:ext cx="8989966" cy="1080119"/>
          </a:xfrm>
          <a:prstGeom prst="rect">
            <a:avLst/>
          </a:prstGeom>
        </p:spPr>
      </p:pic>
    </p:spTree>
    <p:extLst>
      <p:ext uri="{BB962C8B-B14F-4D97-AF65-F5344CB8AC3E}">
        <p14:creationId xmlns:p14="http://schemas.microsoft.com/office/powerpoint/2010/main" val="310651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4" name="Picture 2" descr="C:\Users\palkmla\Downloads\Sysadmin.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292080" y="3861048"/>
            <a:ext cx="3562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ular Callout 5"/>
          <p:cNvSpPr/>
          <p:nvPr/>
        </p:nvSpPr>
        <p:spPr bwMode="auto">
          <a:xfrm>
            <a:off x="1187624" y="1196752"/>
            <a:ext cx="5328592" cy="1656184"/>
          </a:xfrm>
          <a:prstGeom prst="wedgeRoundRectCallout">
            <a:avLst>
              <a:gd name="adj1" fmla="val 46312"/>
              <a:gd name="adj2" fmla="val 114590"/>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GB" dirty="0" err="1">
                <a:latin typeface="Arial" charset="0"/>
                <a:ea typeface="ＭＳ Ｐゴシック" pitchFamily="-32" charset="-128"/>
              </a:rPr>
              <a:t>grep</a:t>
            </a:r>
            <a:r>
              <a:rPr lang="en-GB" dirty="0">
                <a:latin typeface="Arial" charset="0"/>
                <a:ea typeface="ＭＳ Ｐゴシック" pitchFamily="-32" charset="-128"/>
              </a:rPr>
              <a:t> 91.226.251.216 access.log</a:t>
            </a:r>
          </a:p>
          <a:p>
            <a:endParaRPr lang="en-GB" dirty="0">
              <a:latin typeface="Arial" charset="0"/>
              <a:ea typeface="ＭＳ Ｐゴシック" pitchFamily="-32" charset="-128"/>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Arial" charset="0"/>
              <a:ea typeface="ＭＳ Ｐゴシック" pitchFamily="-32" charset="-128"/>
            </a:endParaRPr>
          </a:p>
        </p:txBody>
      </p:sp>
    </p:spTree>
    <p:extLst>
      <p:ext uri="{BB962C8B-B14F-4D97-AF65-F5344CB8AC3E}">
        <p14:creationId xmlns:p14="http://schemas.microsoft.com/office/powerpoint/2010/main" val="1686185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more info</a:t>
            </a:r>
            <a:endParaRPr lang="en-GB" dirty="0"/>
          </a:p>
        </p:txBody>
      </p:sp>
      <p:pic>
        <p:nvPicPr>
          <p:cNvPr id="5" name="Picture 2" descr="C:\Users\palkmla\Downloads\Sysadmin.jpg"/>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5258122" y="3789040"/>
            <a:ext cx="3562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78" y="2204864"/>
            <a:ext cx="9144000" cy="745015"/>
          </a:xfrm>
          <a:prstGeom prst="rect">
            <a:avLst/>
          </a:prstGeom>
        </p:spPr>
      </p:pic>
    </p:spTree>
    <p:extLst>
      <p:ext uri="{BB962C8B-B14F-4D97-AF65-F5344CB8AC3E}">
        <p14:creationId xmlns:p14="http://schemas.microsoft.com/office/powerpoint/2010/main" val="2785601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4" name="Picture 2" descr="C:\Users\palkmla\Downloads\Sysadmin.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92080" y="3861048"/>
            <a:ext cx="3562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ular Callout 4"/>
          <p:cNvSpPr/>
          <p:nvPr/>
        </p:nvSpPr>
        <p:spPr bwMode="auto">
          <a:xfrm>
            <a:off x="1128598" y="1052736"/>
            <a:ext cx="4896544" cy="1152128"/>
          </a:xfrm>
          <a:prstGeom prst="wedgeRoundRectCallout">
            <a:avLst>
              <a:gd name="adj1" fmla="val 38931"/>
              <a:gd name="adj2" fmla="val 19693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GB" dirty="0" err="1">
                <a:latin typeface="Arial" charset="0"/>
                <a:ea typeface="ＭＳ Ｐゴシック" pitchFamily="-32" charset="-128"/>
              </a:rPr>
              <a:t>grep</a:t>
            </a:r>
            <a:r>
              <a:rPr lang="en-GB" dirty="0">
                <a:latin typeface="Arial" charset="0"/>
                <a:ea typeface="ＭＳ Ｐゴシック" pitchFamily="-32" charset="-128"/>
              </a:rPr>
              <a:t> 62.182.152.59 access.log</a:t>
            </a:r>
          </a:p>
          <a:p>
            <a:endParaRPr lang="en-GB" dirty="0">
              <a:latin typeface="Arial" charset="0"/>
              <a:ea typeface="ＭＳ Ｐゴシック" pitchFamily="-32" charset="-128"/>
            </a:endParaRPr>
          </a:p>
        </p:txBody>
      </p:sp>
    </p:spTree>
    <p:extLst>
      <p:ext uri="{BB962C8B-B14F-4D97-AF65-F5344CB8AC3E}">
        <p14:creationId xmlns:p14="http://schemas.microsoft.com/office/powerpoint/2010/main" val="2853544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more info</a:t>
            </a:r>
            <a:endParaRPr lang="en-GB" dirty="0"/>
          </a:p>
        </p:txBody>
      </p:sp>
      <p:pic>
        <p:nvPicPr>
          <p:cNvPr id="5" name="Picture 2" descr="C:\Users\palkmla\Downloads\Sysadmin.jpg"/>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4932040" y="3645024"/>
            <a:ext cx="3562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988840"/>
            <a:ext cx="9144000" cy="745015"/>
          </a:xfrm>
          <a:prstGeom prst="rect">
            <a:avLst/>
          </a:prstGeom>
        </p:spPr>
      </p:pic>
    </p:spTree>
    <p:extLst>
      <p:ext uri="{BB962C8B-B14F-4D97-AF65-F5344CB8AC3E}">
        <p14:creationId xmlns:p14="http://schemas.microsoft.com/office/powerpoint/2010/main" val="4112639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Economy</a:t>
            </a:r>
          </a:p>
        </p:txBody>
      </p:sp>
      <p:sp>
        <p:nvSpPr>
          <p:cNvPr id="3" name="Content Placeholder 2"/>
          <p:cNvSpPr>
            <a:spLocks noGrp="1"/>
          </p:cNvSpPr>
          <p:nvPr>
            <p:ph idx="1"/>
          </p:nvPr>
        </p:nvSpPr>
        <p:spPr/>
        <p:txBody>
          <a:bodyPr/>
          <a:lstStyle/>
          <a:p>
            <a:r>
              <a:rPr lang="en-GB" dirty="0"/>
              <a:t>Russian mafia made more money in online banking than the drug cartels made selling cocaine</a:t>
            </a:r>
          </a:p>
          <a:p>
            <a:r>
              <a:rPr lang="en-US" dirty="0"/>
              <a:t>Russian cybercriminals earned $4.5 billion in 2011</a:t>
            </a:r>
            <a:endParaRPr lang="en-GB" dirty="0"/>
          </a:p>
        </p:txBody>
      </p:sp>
    </p:spTree>
    <p:extLst>
      <p:ext uri="{BB962C8B-B14F-4D97-AF65-F5344CB8AC3E}">
        <p14:creationId xmlns:p14="http://schemas.microsoft.com/office/powerpoint/2010/main" val="2460842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4" name="Picture 2" descr="C:\Users\palkmla\Downloads\Sysadmin.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92080" y="3861048"/>
            <a:ext cx="3562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ular Callout 4"/>
          <p:cNvSpPr/>
          <p:nvPr/>
        </p:nvSpPr>
        <p:spPr bwMode="auto">
          <a:xfrm>
            <a:off x="1082959" y="603852"/>
            <a:ext cx="7272808" cy="2249084"/>
          </a:xfrm>
          <a:prstGeom prst="wedgeRoundRectCallout">
            <a:avLst>
              <a:gd name="adj1" fmla="val 23012"/>
              <a:gd name="adj2" fmla="val 9475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GB" dirty="0" err="1">
                <a:latin typeface="Arial" charset="0"/>
                <a:ea typeface="ＭＳ Ｐゴシック" pitchFamily="-32" charset="-128"/>
              </a:rPr>
              <a:t>geoiplookup</a:t>
            </a:r>
            <a:r>
              <a:rPr lang="en-GB" dirty="0">
                <a:latin typeface="Arial" charset="0"/>
                <a:ea typeface="ＭＳ Ｐゴシック" pitchFamily="-32" charset="-128"/>
              </a:rPr>
              <a:t> 91.226.251.216</a:t>
            </a:r>
          </a:p>
          <a:p>
            <a:endParaRPr lang="en-US" dirty="0">
              <a:latin typeface="Arial" charset="0"/>
              <a:ea typeface="ＭＳ Ｐゴシック" pitchFamily="-32" charset="-128"/>
            </a:endParaRPr>
          </a:p>
          <a:p>
            <a:r>
              <a:rPr lang="en-GB" dirty="0" err="1">
                <a:latin typeface="Arial" charset="0"/>
                <a:ea typeface="ＭＳ Ｐゴシック" pitchFamily="-32" charset="-128"/>
              </a:rPr>
              <a:t>geoiplookup</a:t>
            </a:r>
            <a:r>
              <a:rPr lang="en-GB" dirty="0">
                <a:latin typeface="Arial" charset="0"/>
                <a:ea typeface="ＭＳ Ｐゴシック" pitchFamily="-32" charset="-128"/>
              </a:rPr>
              <a:t> 62.182.152.59</a:t>
            </a:r>
          </a:p>
        </p:txBody>
      </p:sp>
    </p:spTree>
    <p:extLst>
      <p:ext uri="{BB962C8B-B14F-4D97-AF65-F5344CB8AC3E}">
        <p14:creationId xmlns:p14="http://schemas.microsoft.com/office/powerpoint/2010/main" val="3022076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7" name="Picture 2" descr="C:\Users\palkmla\Downloads\Sysadmin.jpg"/>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5148064" y="3789040"/>
            <a:ext cx="3562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7721" y="1354832"/>
            <a:ext cx="8602751" cy="1498104"/>
          </a:xfrm>
          <a:prstGeom prst="rect">
            <a:avLst/>
          </a:prstGeom>
        </p:spPr>
      </p:pic>
    </p:spTree>
    <p:extLst>
      <p:ext uri="{BB962C8B-B14F-4D97-AF65-F5344CB8AC3E}">
        <p14:creationId xmlns:p14="http://schemas.microsoft.com/office/powerpoint/2010/main" val="3943062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Identified factors: </a:t>
            </a:r>
          </a:p>
        </p:txBody>
      </p:sp>
      <p:sp>
        <p:nvSpPr>
          <p:cNvPr id="3" name="Content Placeholder 2"/>
          <p:cNvSpPr>
            <a:spLocks noGrp="1"/>
          </p:cNvSpPr>
          <p:nvPr>
            <p:ph idx="1"/>
          </p:nvPr>
        </p:nvSpPr>
        <p:spPr/>
        <p:txBody>
          <a:bodyPr/>
          <a:lstStyle/>
          <a:p>
            <a:r>
              <a:rPr lang="en-US" b="1" dirty="0"/>
              <a:t>Identifying that fraudulent session was connected from Ukraine </a:t>
            </a:r>
            <a:endParaRPr lang="en-US" dirty="0"/>
          </a:p>
          <a:p>
            <a:r>
              <a:rPr lang="en-US" b="1" dirty="0"/>
              <a:t>The web browser identified itself as Mozilla while the user before connected from Opera </a:t>
            </a:r>
            <a:endParaRPr lang="en-US" dirty="0"/>
          </a:p>
          <a:p>
            <a:r>
              <a:rPr lang="en-US" b="1" dirty="0"/>
              <a:t>Preferred language was set to Russian </a:t>
            </a:r>
            <a:endParaRPr lang="en-US" dirty="0"/>
          </a:p>
          <a:p>
            <a:r>
              <a:rPr lang="en-US" b="1" dirty="0"/>
              <a:t>The user agent string was malformed</a:t>
            </a:r>
            <a:endParaRPr lang="en-US" dirty="0"/>
          </a:p>
        </p:txBody>
      </p:sp>
    </p:spTree>
    <p:extLst>
      <p:ext uri="{BB962C8B-B14F-4D97-AF65-F5344CB8AC3E}">
        <p14:creationId xmlns:p14="http://schemas.microsoft.com/office/powerpoint/2010/main" val="3081308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805" y="692696"/>
            <a:ext cx="7921625" cy="685800"/>
          </a:xfrm>
        </p:spPr>
        <p:txBody>
          <a:bodyPr/>
          <a:lstStyle/>
          <a:p>
            <a:r>
              <a:rPr lang="en-GB" dirty="0"/>
              <a:t>Identify other attacked customers </a:t>
            </a:r>
          </a:p>
        </p:txBody>
      </p:sp>
      <p:sp>
        <p:nvSpPr>
          <p:cNvPr id="3" name="Content Placeholder 2"/>
          <p:cNvSpPr>
            <a:spLocks noGrp="1"/>
          </p:cNvSpPr>
          <p:nvPr>
            <p:ph idx="1"/>
          </p:nvPr>
        </p:nvSpPr>
        <p:spPr/>
        <p:txBody>
          <a:bodyPr/>
          <a:lstStyle/>
          <a:p>
            <a:endParaRPr lang="en-GB" dirty="0"/>
          </a:p>
        </p:txBody>
      </p:sp>
      <p:pic>
        <p:nvPicPr>
          <p:cNvPr id="4" name="Picture 2" descr="C:\Users\palkmla\Downloads\Sysadmin.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292080" y="3861048"/>
            <a:ext cx="3562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ular Callout 4"/>
          <p:cNvSpPr/>
          <p:nvPr/>
        </p:nvSpPr>
        <p:spPr bwMode="auto">
          <a:xfrm>
            <a:off x="179512" y="1549894"/>
            <a:ext cx="7272808" cy="1447058"/>
          </a:xfrm>
          <a:prstGeom prst="wedgeRoundRectCallout">
            <a:avLst>
              <a:gd name="adj1" fmla="val 28341"/>
              <a:gd name="adj2" fmla="val 114099"/>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GB" dirty="0" err="1">
                <a:latin typeface="Arial" charset="0"/>
                <a:ea typeface="ＭＳ Ｐゴシック" pitchFamily="-32" charset="-128"/>
              </a:rPr>
              <a:t>grep</a:t>
            </a:r>
            <a:r>
              <a:rPr lang="en-GB" dirty="0">
                <a:latin typeface="Arial" charset="0"/>
                <a:ea typeface="ＭＳ Ｐゴシック" pitchFamily="-32" charset="-128"/>
              </a:rPr>
              <a:t> Mozilla access.log | </a:t>
            </a:r>
            <a:r>
              <a:rPr lang="en-GB" dirty="0" err="1">
                <a:latin typeface="Arial" charset="0"/>
                <a:ea typeface="ＭＳ Ｐゴシック" pitchFamily="-32" charset="-128"/>
              </a:rPr>
              <a:t>wc</a:t>
            </a:r>
            <a:r>
              <a:rPr lang="en-GB" dirty="0">
                <a:latin typeface="Arial" charset="0"/>
                <a:ea typeface="ＭＳ Ｐゴシック" pitchFamily="-32" charset="-128"/>
              </a:rPr>
              <a:t> –l</a:t>
            </a:r>
          </a:p>
          <a:p>
            <a:r>
              <a:rPr lang="sv-SE" dirty="0">
                <a:latin typeface="Arial" charset="0"/>
                <a:ea typeface="ＭＳ Ｐゴシック" pitchFamily="-32" charset="-128"/>
              </a:rPr>
              <a:t>grep ‘ </a:t>
            </a:r>
            <a:r>
              <a:rPr lang="sv-SE" dirty="0" err="1">
                <a:latin typeface="Arial" charset="0"/>
                <a:ea typeface="ＭＳ Ｐゴシック" pitchFamily="-32" charset="-128"/>
              </a:rPr>
              <a:t>ru</a:t>
            </a:r>
            <a:r>
              <a:rPr lang="sv-SE" dirty="0">
                <a:latin typeface="Arial" charset="0"/>
                <a:ea typeface="ＭＳ Ｐゴシック" pitchFamily="-32" charset="-128"/>
              </a:rPr>
              <a:t>;’ access.log | wc –l</a:t>
            </a:r>
          </a:p>
          <a:p>
            <a:r>
              <a:rPr lang="en-GB" dirty="0" err="1">
                <a:latin typeface="Arial" charset="0"/>
                <a:ea typeface="ＭＳ Ｐゴシック" pitchFamily="-32" charset="-128"/>
              </a:rPr>
              <a:t>grep</a:t>
            </a:r>
            <a:r>
              <a:rPr lang="en-GB" dirty="0">
                <a:latin typeface="Arial" charset="0"/>
                <a:ea typeface="ＭＳ Ｐゴシック" pitchFamily="-32" charset="-128"/>
              </a:rPr>
              <a:t> \”\’ access.log | </a:t>
            </a:r>
            <a:r>
              <a:rPr lang="en-GB" dirty="0" err="1">
                <a:latin typeface="Arial" charset="0"/>
                <a:ea typeface="ＭＳ Ｐゴシック" pitchFamily="-32" charset="-128"/>
              </a:rPr>
              <a:t>wc</a:t>
            </a:r>
            <a:r>
              <a:rPr lang="en-GB" dirty="0">
                <a:latin typeface="Arial" charset="0"/>
                <a:ea typeface="ＭＳ Ｐゴシック" pitchFamily="-32" charset="-128"/>
              </a:rPr>
              <a:t> –l</a:t>
            </a:r>
            <a:endParaRPr kumimoji="0" lang="en-GB" sz="2400" b="0" i="0" u="none" strike="noStrike" cap="none" normalizeH="0" baseline="0" dirty="0">
              <a:ln>
                <a:noFill/>
              </a:ln>
              <a:solidFill>
                <a:schemeClr val="tx1"/>
              </a:solidFill>
              <a:effectLst/>
              <a:latin typeface="Arial" charset="0"/>
              <a:ea typeface="ＭＳ Ｐゴシック" pitchFamily="-32" charset="-128"/>
            </a:endParaRPr>
          </a:p>
        </p:txBody>
      </p:sp>
    </p:spTree>
    <p:extLst>
      <p:ext uri="{BB962C8B-B14F-4D97-AF65-F5344CB8AC3E}">
        <p14:creationId xmlns:p14="http://schemas.microsoft.com/office/powerpoint/2010/main" val="947489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476672"/>
            <a:ext cx="7921625" cy="685800"/>
          </a:xfrm>
        </p:spPr>
        <p:txBody>
          <a:bodyPr/>
          <a:lstStyle/>
          <a:p>
            <a:r>
              <a:rPr lang="en-GB" dirty="0"/>
              <a:t>Identify other attacked customers </a:t>
            </a:r>
          </a:p>
        </p:txBody>
      </p:sp>
      <p:pic>
        <p:nvPicPr>
          <p:cNvPr id="4" name="Picture 2" descr="C:\Users\palkmla\Downloads\Sysadmin.jpg"/>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5148064" y="3717032"/>
            <a:ext cx="3562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9512" y="1412776"/>
            <a:ext cx="8711095" cy="1656184"/>
          </a:xfrm>
          <a:prstGeom prst="rect">
            <a:avLst/>
          </a:prstGeom>
        </p:spPr>
      </p:pic>
    </p:spTree>
    <p:extLst>
      <p:ext uri="{BB962C8B-B14F-4D97-AF65-F5344CB8AC3E}">
        <p14:creationId xmlns:p14="http://schemas.microsoft.com/office/powerpoint/2010/main" val="1403041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9860" y="116632"/>
            <a:ext cx="7921625" cy="685800"/>
          </a:xfrm>
        </p:spPr>
        <p:txBody>
          <a:bodyPr/>
          <a:lstStyle/>
          <a:p>
            <a:r>
              <a:rPr lang="en-GB" dirty="0"/>
              <a:t>Identify other attacked customers </a:t>
            </a:r>
          </a:p>
        </p:txBody>
      </p:sp>
      <p:sp>
        <p:nvSpPr>
          <p:cNvPr id="3" name="Content Placeholder 2"/>
          <p:cNvSpPr>
            <a:spLocks noGrp="1"/>
          </p:cNvSpPr>
          <p:nvPr>
            <p:ph idx="1"/>
          </p:nvPr>
        </p:nvSpPr>
        <p:spPr/>
        <p:txBody>
          <a:bodyPr/>
          <a:lstStyle/>
          <a:p>
            <a:endParaRPr lang="en-GB" dirty="0"/>
          </a:p>
        </p:txBody>
      </p:sp>
      <p:pic>
        <p:nvPicPr>
          <p:cNvPr id="4" name="Picture 2" descr="C:\Users\palkmla\Downloads\Sysadmin.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92080" y="3861048"/>
            <a:ext cx="3562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ular Callout 4"/>
          <p:cNvSpPr/>
          <p:nvPr/>
        </p:nvSpPr>
        <p:spPr bwMode="auto">
          <a:xfrm>
            <a:off x="166166" y="933264"/>
            <a:ext cx="8688263" cy="2927784"/>
          </a:xfrm>
          <a:prstGeom prst="wedgeRoundRectCallout">
            <a:avLst>
              <a:gd name="adj1" fmla="val 19815"/>
              <a:gd name="adj2" fmla="val 51959"/>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GB" dirty="0">
                <a:latin typeface="Arial" charset="0"/>
                <a:ea typeface="ＭＳ Ｐゴシック" pitchFamily="-32" charset="-128"/>
              </a:rPr>
              <a:t>for </a:t>
            </a:r>
            <a:r>
              <a:rPr lang="en-GB" dirty="0" err="1">
                <a:latin typeface="Arial" charset="0"/>
                <a:ea typeface="ＭＳ Ｐゴシック" pitchFamily="-32" charset="-128"/>
              </a:rPr>
              <a:t>i</a:t>
            </a:r>
            <a:r>
              <a:rPr lang="en-GB" dirty="0">
                <a:latin typeface="Arial" charset="0"/>
                <a:ea typeface="ＭＳ Ｐゴシック" pitchFamily="-32" charset="-128"/>
              </a:rPr>
              <a:t> in `cat access.log | cut –f1 –d ‘ ‘ `; do </a:t>
            </a:r>
            <a:r>
              <a:rPr lang="en-GB" dirty="0" err="1">
                <a:latin typeface="Arial" charset="0"/>
                <a:ea typeface="ＭＳ Ｐゴシック" pitchFamily="-32" charset="-128"/>
              </a:rPr>
              <a:t>geoiplookup</a:t>
            </a:r>
            <a:r>
              <a:rPr lang="en-GB" dirty="0">
                <a:latin typeface="Arial" charset="0"/>
                <a:ea typeface="ＭＳ Ｐゴシック" pitchFamily="-32" charset="-128"/>
              </a:rPr>
              <a:t> $</a:t>
            </a:r>
            <a:r>
              <a:rPr lang="en-GB" dirty="0" err="1">
                <a:latin typeface="Arial" charset="0"/>
                <a:ea typeface="ＭＳ Ｐゴシック" pitchFamily="-32" charset="-128"/>
              </a:rPr>
              <a:t>i</a:t>
            </a:r>
            <a:r>
              <a:rPr lang="en-GB" dirty="0">
                <a:latin typeface="Arial" charset="0"/>
                <a:ea typeface="ＭＳ Ｐゴシック" pitchFamily="-32" charset="-128"/>
              </a:rPr>
              <a:t>; done | </a:t>
            </a:r>
            <a:r>
              <a:rPr lang="en-GB" dirty="0" err="1">
                <a:latin typeface="Arial" charset="0"/>
                <a:ea typeface="ＭＳ Ｐゴシック" pitchFamily="-32" charset="-128"/>
              </a:rPr>
              <a:t>grep</a:t>
            </a:r>
            <a:r>
              <a:rPr lang="en-GB" dirty="0">
                <a:latin typeface="Arial" charset="0"/>
                <a:ea typeface="ＭＳ Ｐゴシック" pitchFamily="-32" charset="-128"/>
              </a:rPr>
              <a:t> Ukraine | </a:t>
            </a:r>
            <a:r>
              <a:rPr lang="en-GB" dirty="0" err="1">
                <a:latin typeface="Arial" charset="0"/>
                <a:ea typeface="ＭＳ Ｐゴシック" pitchFamily="-32" charset="-128"/>
              </a:rPr>
              <a:t>wc</a:t>
            </a:r>
            <a:r>
              <a:rPr lang="en-GB" dirty="0">
                <a:latin typeface="Arial" charset="0"/>
                <a:ea typeface="ＭＳ Ｐゴシック" pitchFamily="-32" charset="-128"/>
              </a:rPr>
              <a:t> –l</a:t>
            </a:r>
          </a:p>
          <a:p>
            <a:endParaRPr lang="en-GB" dirty="0">
              <a:latin typeface="Arial" charset="0"/>
              <a:ea typeface="ＭＳ Ｐゴシック" pitchFamily="-32" charset="-128"/>
            </a:endParaRPr>
          </a:p>
          <a:p>
            <a:r>
              <a:rPr lang="en-GB" dirty="0">
                <a:latin typeface="Arial" charset="0"/>
                <a:ea typeface="ＭＳ Ｐゴシック" pitchFamily="-32" charset="-128"/>
              </a:rPr>
              <a:t>for </a:t>
            </a:r>
            <a:r>
              <a:rPr lang="en-GB" dirty="0" err="1">
                <a:latin typeface="Arial" charset="0"/>
                <a:ea typeface="ＭＳ Ｐゴシック" pitchFamily="-32" charset="-128"/>
              </a:rPr>
              <a:t>i</a:t>
            </a:r>
            <a:r>
              <a:rPr lang="en-GB" dirty="0">
                <a:latin typeface="Arial" charset="0"/>
                <a:ea typeface="ＭＳ Ｐゴシック" pitchFamily="-32" charset="-128"/>
              </a:rPr>
              <a:t> in `cat access.log | cut –f 1 –d ‘ ‘ `; do </a:t>
            </a:r>
            <a:r>
              <a:rPr lang="en-GB" dirty="0" err="1">
                <a:latin typeface="Arial" charset="0"/>
                <a:ea typeface="ＭＳ Ｐゴシック" pitchFamily="-32" charset="-128"/>
              </a:rPr>
              <a:t>geoiplookup</a:t>
            </a:r>
            <a:r>
              <a:rPr lang="en-GB" dirty="0">
                <a:latin typeface="Arial" charset="0"/>
                <a:ea typeface="ＭＳ Ｐゴシック" pitchFamily="-32" charset="-128"/>
              </a:rPr>
              <a:t> $</a:t>
            </a:r>
            <a:r>
              <a:rPr lang="en-GB" dirty="0" err="1">
                <a:latin typeface="Arial" charset="0"/>
                <a:ea typeface="ＭＳ Ｐゴシック" pitchFamily="-32" charset="-128"/>
              </a:rPr>
              <a:t>i</a:t>
            </a:r>
            <a:r>
              <a:rPr lang="en-GB" dirty="0">
                <a:latin typeface="Arial" charset="0"/>
                <a:ea typeface="ＭＳ Ｐゴシック" pitchFamily="-32" charset="-128"/>
              </a:rPr>
              <a:t>; done | sort | </a:t>
            </a:r>
            <a:r>
              <a:rPr lang="en-GB" dirty="0" err="1">
                <a:latin typeface="Arial" charset="0"/>
                <a:ea typeface="ＭＳ Ｐゴシック" pitchFamily="-32" charset="-128"/>
              </a:rPr>
              <a:t>uniq</a:t>
            </a:r>
            <a:r>
              <a:rPr lang="en-GB" dirty="0">
                <a:latin typeface="Arial" charset="0"/>
                <a:ea typeface="ＭＳ Ｐゴシック" pitchFamily="-32" charset="-128"/>
              </a:rPr>
              <a:t> | </a:t>
            </a:r>
            <a:r>
              <a:rPr lang="en-GB" dirty="0" err="1">
                <a:latin typeface="Arial" charset="0"/>
                <a:ea typeface="ＭＳ Ｐゴシック" pitchFamily="-32" charset="-128"/>
              </a:rPr>
              <a:t>wc</a:t>
            </a:r>
            <a:r>
              <a:rPr lang="en-GB" dirty="0">
                <a:latin typeface="Arial" charset="0"/>
                <a:ea typeface="ＭＳ Ｐゴシック" pitchFamily="-32" charset="-128"/>
              </a:rPr>
              <a:t> –l</a:t>
            </a:r>
          </a:p>
          <a:p>
            <a:endParaRPr lang="en-GB" dirty="0">
              <a:latin typeface="Arial" charset="0"/>
              <a:ea typeface="ＭＳ Ｐゴシック" pitchFamily="-32" charset="-128"/>
            </a:endParaRPr>
          </a:p>
          <a:p>
            <a:r>
              <a:rPr lang="en-GB" dirty="0">
                <a:latin typeface="Arial" charset="0"/>
                <a:ea typeface="ＭＳ Ｐゴシック" pitchFamily="-32" charset="-128"/>
              </a:rPr>
              <a:t>cat access.log | </a:t>
            </a:r>
            <a:r>
              <a:rPr lang="en-GB" dirty="0" err="1">
                <a:latin typeface="Arial" charset="0"/>
                <a:ea typeface="ＭＳ Ｐゴシック" pitchFamily="-32" charset="-128"/>
              </a:rPr>
              <a:t>wc</a:t>
            </a:r>
            <a:r>
              <a:rPr lang="en-GB" dirty="0">
                <a:latin typeface="Arial" charset="0"/>
                <a:ea typeface="ＭＳ Ｐゴシック" pitchFamily="-32" charset="-128"/>
              </a:rPr>
              <a:t> –l</a:t>
            </a:r>
            <a:endParaRPr kumimoji="0" lang="en-GB" sz="2400" b="0" i="0" u="none" strike="noStrike" cap="none" normalizeH="0" baseline="0" dirty="0">
              <a:ln>
                <a:noFill/>
              </a:ln>
              <a:solidFill>
                <a:schemeClr val="tx1"/>
              </a:solidFill>
              <a:effectLst/>
              <a:latin typeface="Arial" charset="0"/>
              <a:ea typeface="ＭＳ Ｐゴシック" pitchFamily="-32" charset="-128"/>
            </a:endParaRPr>
          </a:p>
        </p:txBody>
      </p:sp>
    </p:spTree>
    <p:extLst>
      <p:ext uri="{BB962C8B-B14F-4D97-AF65-F5344CB8AC3E}">
        <p14:creationId xmlns:p14="http://schemas.microsoft.com/office/powerpoint/2010/main" val="2238895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548680"/>
            <a:ext cx="7921625" cy="685800"/>
          </a:xfrm>
        </p:spPr>
        <p:txBody>
          <a:bodyPr/>
          <a:lstStyle/>
          <a:p>
            <a:r>
              <a:rPr lang="en-GB" dirty="0"/>
              <a:t>Identify other attacked customers </a:t>
            </a:r>
          </a:p>
        </p:txBody>
      </p:sp>
      <p:pic>
        <p:nvPicPr>
          <p:cNvPr id="6" name="Picture 2" descr="C:\Users\palkmla\Downloads\Sysadmin.jpg"/>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5220072" y="3861048"/>
            <a:ext cx="3562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412776"/>
            <a:ext cx="9144000" cy="1980972"/>
          </a:xfrm>
          <a:prstGeom prst="rect">
            <a:avLst/>
          </a:prstGeom>
        </p:spPr>
      </p:pic>
    </p:spTree>
    <p:extLst>
      <p:ext uri="{BB962C8B-B14F-4D97-AF65-F5344CB8AC3E}">
        <p14:creationId xmlns:p14="http://schemas.microsoft.com/office/powerpoint/2010/main" val="29055648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0855" y="366936"/>
            <a:ext cx="7921625" cy="685800"/>
          </a:xfrm>
        </p:spPr>
        <p:txBody>
          <a:bodyPr/>
          <a:lstStyle/>
          <a:p>
            <a:r>
              <a:rPr lang="en-GB" dirty="0"/>
              <a:t>Identify other attacked customers </a:t>
            </a:r>
          </a:p>
        </p:txBody>
      </p:sp>
      <p:sp>
        <p:nvSpPr>
          <p:cNvPr id="3" name="Content Placeholder 2"/>
          <p:cNvSpPr>
            <a:spLocks noGrp="1"/>
          </p:cNvSpPr>
          <p:nvPr>
            <p:ph idx="1"/>
          </p:nvPr>
        </p:nvSpPr>
        <p:spPr/>
        <p:txBody>
          <a:bodyPr/>
          <a:lstStyle/>
          <a:p>
            <a:endParaRPr lang="en-GB" dirty="0"/>
          </a:p>
        </p:txBody>
      </p:sp>
      <p:pic>
        <p:nvPicPr>
          <p:cNvPr id="4" name="Picture 2" descr="C:\Users\palkmla\Downloads\Sysadmin.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92080" y="3861048"/>
            <a:ext cx="3562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ular Callout 4"/>
          <p:cNvSpPr/>
          <p:nvPr/>
        </p:nvSpPr>
        <p:spPr bwMode="auto">
          <a:xfrm>
            <a:off x="276225" y="2348880"/>
            <a:ext cx="8688263" cy="648072"/>
          </a:xfrm>
          <a:prstGeom prst="wedgeRoundRectCallout">
            <a:avLst>
              <a:gd name="adj1" fmla="val 20386"/>
              <a:gd name="adj2" fmla="val 18638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GB" dirty="0" err="1">
                <a:latin typeface="Arial" charset="0"/>
                <a:ea typeface="ＭＳ Ｐゴシック" pitchFamily="-32" charset="-128"/>
              </a:rPr>
              <a:t>grep</a:t>
            </a:r>
            <a:r>
              <a:rPr lang="en-GB" dirty="0">
                <a:latin typeface="Arial" charset="0"/>
                <a:ea typeface="ＭＳ Ｐゴシック" pitchFamily="-32" charset="-128"/>
              </a:rPr>
              <a:t> Mozilla access.log | </a:t>
            </a:r>
            <a:r>
              <a:rPr lang="en-GB" dirty="0" err="1">
                <a:latin typeface="Arial" charset="0"/>
                <a:ea typeface="ＭＳ Ｐゴシック" pitchFamily="-32" charset="-128"/>
              </a:rPr>
              <a:t>grep</a:t>
            </a:r>
            <a:r>
              <a:rPr lang="en-GB" dirty="0">
                <a:latin typeface="Arial" charset="0"/>
                <a:ea typeface="ＭＳ Ｐゴシック" pitchFamily="-32" charset="-128"/>
              </a:rPr>
              <a:t> ‘ </a:t>
            </a:r>
            <a:r>
              <a:rPr lang="en-GB" dirty="0" err="1">
                <a:latin typeface="Arial" charset="0"/>
                <a:ea typeface="ＭＳ Ｐゴシック" pitchFamily="-32" charset="-128"/>
              </a:rPr>
              <a:t>ru</a:t>
            </a:r>
            <a:r>
              <a:rPr lang="en-GB" dirty="0">
                <a:latin typeface="Arial" charset="0"/>
                <a:ea typeface="ＭＳ Ｐゴシック" pitchFamily="-32" charset="-128"/>
              </a:rPr>
              <a:t>;’ | </a:t>
            </a:r>
            <a:r>
              <a:rPr lang="en-GB" dirty="0" err="1">
                <a:latin typeface="Arial" charset="0"/>
                <a:ea typeface="ＭＳ Ｐゴシック" pitchFamily="-32" charset="-128"/>
              </a:rPr>
              <a:t>grep</a:t>
            </a:r>
            <a:r>
              <a:rPr lang="en-GB" dirty="0">
                <a:latin typeface="Arial" charset="0"/>
                <a:ea typeface="ＭＳ Ｐゴシック" pitchFamily="-32" charset="-128"/>
              </a:rPr>
              <a:t> \”\’</a:t>
            </a:r>
            <a:endParaRPr kumimoji="0" lang="en-GB" sz="2400" b="0" i="0" u="none" strike="noStrike" cap="none" normalizeH="0" baseline="0" dirty="0">
              <a:ln>
                <a:noFill/>
              </a:ln>
              <a:solidFill>
                <a:schemeClr val="tx1"/>
              </a:solidFill>
              <a:effectLst/>
              <a:latin typeface="Arial" charset="0"/>
              <a:ea typeface="ＭＳ Ｐゴシック" pitchFamily="-32" charset="-128"/>
            </a:endParaRPr>
          </a:p>
        </p:txBody>
      </p:sp>
    </p:spTree>
    <p:extLst>
      <p:ext uri="{BB962C8B-B14F-4D97-AF65-F5344CB8AC3E}">
        <p14:creationId xmlns:p14="http://schemas.microsoft.com/office/powerpoint/2010/main" val="1981098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4" name="Picture 2" descr="C:\Users\palkmla\Downloads\Sysadmin.jpg"/>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5148064" y="3789040"/>
            <a:ext cx="3562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052736"/>
            <a:ext cx="9144000" cy="1964318"/>
          </a:xfrm>
          <a:prstGeom prst="rect">
            <a:avLst/>
          </a:prstGeom>
        </p:spPr>
      </p:pic>
    </p:spTree>
    <p:extLst>
      <p:ext uri="{BB962C8B-B14F-4D97-AF65-F5344CB8AC3E}">
        <p14:creationId xmlns:p14="http://schemas.microsoft.com/office/powerpoint/2010/main" val="28079860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4" name="Picture 2" descr="C:\Users\palkmla\Downloads\Sysadmin.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92080" y="3861048"/>
            <a:ext cx="3562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ular Callout 4"/>
          <p:cNvSpPr/>
          <p:nvPr/>
        </p:nvSpPr>
        <p:spPr bwMode="auto">
          <a:xfrm>
            <a:off x="166166" y="1587420"/>
            <a:ext cx="8688263" cy="1697564"/>
          </a:xfrm>
          <a:prstGeom prst="wedgeRoundRectCallout">
            <a:avLst>
              <a:gd name="adj1" fmla="val 20959"/>
              <a:gd name="adj2" fmla="val 8585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GB" dirty="0" err="1">
                <a:latin typeface="Arial" charset="0"/>
                <a:ea typeface="ＭＳ Ｐゴシック" pitchFamily="-32" charset="-128"/>
              </a:rPr>
              <a:t>geoiplookup</a:t>
            </a:r>
            <a:r>
              <a:rPr lang="en-GB" dirty="0">
                <a:latin typeface="Arial" charset="0"/>
                <a:ea typeface="ＭＳ Ｐゴシック" pitchFamily="-32" charset="-128"/>
              </a:rPr>
              <a:t> 62.182.152.59</a:t>
            </a:r>
          </a:p>
          <a:p>
            <a:r>
              <a:rPr lang="en-GB" dirty="0" err="1">
                <a:latin typeface="Arial" charset="0"/>
                <a:ea typeface="ＭＳ Ｐゴシック" pitchFamily="-32" charset="-128"/>
              </a:rPr>
              <a:t>geoiplookup</a:t>
            </a:r>
            <a:r>
              <a:rPr lang="en-GB" dirty="0">
                <a:latin typeface="Arial" charset="0"/>
                <a:ea typeface="ＭＳ Ｐゴシック" pitchFamily="-32" charset="-128"/>
              </a:rPr>
              <a:t> 212.9.224.171</a:t>
            </a:r>
          </a:p>
          <a:p>
            <a:r>
              <a:rPr lang="en-GB" dirty="0" err="1">
                <a:latin typeface="Arial" charset="0"/>
                <a:ea typeface="ＭＳ Ｐゴシック" pitchFamily="-32" charset="-128"/>
              </a:rPr>
              <a:t>geoiplookup</a:t>
            </a:r>
            <a:r>
              <a:rPr lang="en-GB" dirty="0">
                <a:latin typeface="Arial" charset="0"/>
                <a:ea typeface="ＭＳ Ｐゴシック" pitchFamily="-32" charset="-128"/>
              </a:rPr>
              <a:t> 91.198.140.87</a:t>
            </a:r>
          </a:p>
          <a:p>
            <a:r>
              <a:rPr lang="en-GB" dirty="0" err="1">
                <a:latin typeface="Arial" charset="0"/>
                <a:ea typeface="ＭＳ Ｐゴシック" pitchFamily="-32" charset="-128"/>
              </a:rPr>
              <a:t>geoiplookup</a:t>
            </a:r>
            <a:r>
              <a:rPr lang="en-GB" dirty="0">
                <a:latin typeface="Arial" charset="0"/>
                <a:ea typeface="ＭＳ Ｐゴシック" pitchFamily="-32" charset="-128"/>
              </a:rPr>
              <a:t> 178.213.184.202</a:t>
            </a:r>
          </a:p>
          <a:p>
            <a:endParaRPr lang="en-GB" dirty="0">
              <a:latin typeface="Arial" charset="0"/>
              <a:ea typeface="ＭＳ Ｐゴシック" pitchFamily="-32" charset="-128"/>
            </a:endParaRPr>
          </a:p>
          <a:p>
            <a:endParaRPr kumimoji="0" lang="en-GB" sz="2400" b="0" i="0" u="none" strike="noStrike" cap="none" normalizeH="0" baseline="0" dirty="0">
              <a:ln>
                <a:noFill/>
              </a:ln>
              <a:solidFill>
                <a:schemeClr val="tx1"/>
              </a:solidFill>
              <a:effectLst/>
              <a:latin typeface="Arial" charset="0"/>
              <a:ea typeface="ＭＳ Ｐゴシック" pitchFamily="-32" charset="-128"/>
            </a:endParaRPr>
          </a:p>
        </p:txBody>
      </p:sp>
    </p:spTree>
    <p:extLst>
      <p:ext uri="{BB962C8B-B14F-4D97-AF65-F5344CB8AC3E}">
        <p14:creationId xmlns:p14="http://schemas.microsoft.com/office/powerpoint/2010/main" val="2878844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the Global Cost of Cybercrime</a:t>
            </a:r>
            <a:endParaRPr lang="en-GB" dirty="0"/>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827088" y="1916832"/>
            <a:ext cx="7921625" cy="3615062"/>
          </a:xfrm>
          <a:prstGeom prst="rect">
            <a:avLst/>
          </a:prstGeom>
        </p:spPr>
      </p:pic>
    </p:spTree>
    <p:extLst>
      <p:ext uri="{BB962C8B-B14F-4D97-AF65-F5344CB8AC3E}">
        <p14:creationId xmlns:p14="http://schemas.microsoft.com/office/powerpoint/2010/main" val="20112214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2" descr="C:\Users\palkmla\Downloads\Sysadmin.jpg"/>
          <p:cNvPicPr>
            <a:picLocks noGrp="1" noChangeAspect="1" noChangeArrowheads="1"/>
          </p:cNvPicPr>
          <p:nvPr>
            <p:ph idx="1"/>
          </p:nvPr>
        </p:nvPicPr>
        <p:blipFill>
          <a:blip r:embed="rId3" cstate="email">
            <a:extLst>
              <a:ext uri="{28A0092B-C50C-407E-A947-70E740481C1C}">
                <a14:useLocalDpi xmlns:a14="http://schemas.microsoft.com/office/drawing/2010/main"/>
              </a:ext>
            </a:extLst>
          </a:blip>
          <a:srcRect/>
          <a:stretch>
            <a:fillRect/>
          </a:stretch>
        </p:blipFill>
        <p:spPr bwMode="auto">
          <a:xfrm>
            <a:off x="5220072" y="3573016"/>
            <a:ext cx="3562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1124744"/>
            <a:ext cx="9144000" cy="1042147"/>
          </a:xfrm>
          <a:prstGeom prst="rect">
            <a:avLst/>
          </a:prstGeom>
        </p:spPr>
      </p:pic>
    </p:spTree>
    <p:extLst>
      <p:ext uri="{BB962C8B-B14F-4D97-AF65-F5344CB8AC3E}">
        <p14:creationId xmlns:p14="http://schemas.microsoft.com/office/powerpoint/2010/main" val="3624227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4" name="Picture 2" descr="C:\Users\palkmla\Downloads\Sysadmin.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92080" y="3861048"/>
            <a:ext cx="3562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ular Callout 4"/>
          <p:cNvSpPr/>
          <p:nvPr/>
        </p:nvSpPr>
        <p:spPr bwMode="auto">
          <a:xfrm>
            <a:off x="166163" y="1582958"/>
            <a:ext cx="8688263" cy="1774034"/>
          </a:xfrm>
          <a:prstGeom prst="wedgeRoundRectCallout">
            <a:avLst>
              <a:gd name="adj1" fmla="val 21187"/>
              <a:gd name="adj2" fmla="val 82789"/>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GB" dirty="0">
                <a:latin typeface="Arial" charset="0"/>
                <a:ea typeface="ＭＳ Ｐゴシック" pitchFamily="-32" charset="-128"/>
              </a:rPr>
              <a:t>for </a:t>
            </a:r>
            <a:r>
              <a:rPr lang="en-GB" dirty="0" err="1">
                <a:latin typeface="Arial" charset="0"/>
                <a:ea typeface="ＭＳ Ｐゴシック" pitchFamily="-32" charset="-128"/>
              </a:rPr>
              <a:t>i</a:t>
            </a:r>
            <a:r>
              <a:rPr lang="en-GB" dirty="0">
                <a:latin typeface="Arial" charset="0"/>
                <a:ea typeface="ＭＳ Ｐゴシック" pitchFamily="-32" charset="-128"/>
              </a:rPr>
              <a:t> in `</a:t>
            </a:r>
            <a:r>
              <a:rPr lang="en-GB" dirty="0" err="1">
                <a:latin typeface="Arial" charset="0"/>
                <a:ea typeface="ＭＳ Ｐゴシック" pitchFamily="-32" charset="-128"/>
              </a:rPr>
              <a:t>egrep</a:t>
            </a:r>
            <a:r>
              <a:rPr lang="en-GB" dirty="0">
                <a:latin typeface="Arial" charset="0"/>
                <a:ea typeface="ＭＳ Ｐゴシック" pitchFamily="-32" charset="-128"/>
              </a:rPr>
              <a:t> '62.182.152.59|212.9.224.171|91.198.140.87|178.213.184.202' tshark.log | cut -f 5 -d '|' | cut -f 2 -d '=' `; do </a:t>
            </a:r>
            <a:r>
              <a:rPr lang="en-GB" dirty="0" err="1">
                <a:latin typeface="Arial" charset="0"/>
                <a:ea typeface="ＭＳ Ｐゴシック" pitchFamily="-32" charset="-128"/>
              </a:rPr>
              <a:t>grep</a:t>
            </a:r>
            <a:r>
              <a:rPr lang="en-GB" dirty="0">
                <a:latin typeface="Arial" charset="0"/>
                <a:ea typeface="ＭＳ Ｐゴシック" pitchFamily="-32" charset="-128"/>
              </a:rPr>
              <a:t> $</a:t>
            </a:r>
            <a:r>
              <a:rPr lang="en-GB" dirty="0" err="1">
                <a:latin typeface="Arial" charset="0"/>
                <a:ea typeface="ＭＳ Ｐゴシック" pitchFamily="-32" charset="-128"/>
              </a:rPr>
              <a:t>i</a:t>
            </a:r>
            <a:r>
              <a:rPr lang="en-GB" dirty="0">
                <a:latin typeface="Arial" charset="0"/>
                <a:ea typeface="ＭＳ Ｐゴシック" pitchFamily="-32" charset="-128"/>
              </a:rPr>
              <a:t> client.csv; done</a:t>
            </a:r>
          </a:p>
          <a:p>
            <a:endParaRPr kumimoji="0" lang="en-GB" sz="2400" b="0" i="0" u="none" strike="noStrike" cap="none" normalizeH="0" baseline="0" dirty="0">
              <a:ln>
                <a:noFill/>
              </a:ln>
              <a:solidFill>
                <a:schemeClr val="tx1"/>
              </a:solidFill>
              <a:effectLst/>
              <a:latin typeface="Arial" charset="0"/>
              <a:ea typeface="ＭＳ Ｐゴシック" pitchFamily="-32" charset="-128"/>
            </a:endParaRPr>
          </a:p>
        </p:txBody>
      </p:sp>
    </p:spTree>
    <p:extLst>
      <p:ext uri="{BB962C8B-B14F-4D97-AF65-F5344CB8AC3E}">
        <p14:creationId xmlns:p14="http://schemas.microsoft.com/office/powerpoint/2010/main" val="1188846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2" descr="C:\Users\palkmla\Downloads\Sysadmin.jpg"/>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5004048" y="3789040"/>
            <a:ext cx="356235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052736"/>
            <a:ext cx="9144000" cy="1068256"/>
          </a:xfrm>
          <a:prstGeom prst="rect">
            <a:avLst/>
          </a:prstGeom>
        </p:spPr>
      </p:pic>
    </p:spTree>
    <p:extLst>
      <p:ext uri="{BB962C8B-B14F-4D97-AF65-F5344CB8AC3E}">
        <p14:creationId xmlns:p14="http://schemas.microsoft.com/office/powerpoint/2010/main" val="1970276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1026" name="Picture 2" descr="C:\Users\palkmla\Downloads\Sysadmin.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220072" y="3739508"/>
            <a:ext cx="3552056" cy="23698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palkmla\Downloads\phone operator.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5576" y="3717032"/>
            <a:ext cx="3048000" cy="2392363"/>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bwMode="auto">
          <a:xfrm>
            <a:off x="611560" y="1196752"/>
            <a:ext cx="3600400" cy="1008112"/>
          </a:xfrm>
          <a:prstGeom prst="wedgeRoundRectCallout">
            <a:avLst>
              <a:gd name="adj1" fmla="val -20531"/>
              <a:gd name="adj2" fmla="val 23700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GB" sz="2000" i="0" u="none" strike="noStrike" cap="none" normalizeH="0" baseline="0" dirty="0">
                <a:ln>
                  <a:noFill/>
                </a:ln>
                <a:solidFill>
                  <a:schemeClr val="tx1"/>
                </a:solidFill>
                <a:effectLst/>
                <a:latin typeface="+mn-lt"/>
                <a:ea typeface="ＭＳ Ｐゴシック" pitchFamily="-32" charset="-128"/>
              </a:rPr>
              <a:t>What have you found out?</a:t>
            </a:r>
          </a:p>
        </p:txBody>
      </p:sp>
      <p:sp>
        <p:nvSpPr>
          <p:cNvPr id="5" name="Rounded Rectangular Callout 4"/>
          <p:cNvSpPr/>
          <p:nvPr/>
        </p:nvSpPr>
        <p:spPr bwMode="auto">
          <a:xfrm>
            <a:off x="4932041" y="-8925"/>
            <a:ext cx="3511200" cy="3528392"/>
          </a:xfrm>
          <a:prstGeom prst="wedgeRoundRectCallout">
            <a:avLst>
              <a:gd name="adj1" fmla="val -14036"/>
              <a:gd name="adj2" fmla="val 62559"/>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GB" dirty="0">
                <a:latin typeface="Arial" charset="0"/>
                <a:ea typeface="ＭＳ Ｐゴシック" pitchFamily="-32" charset="-128"/>
              </a:rPr>
              <a:t>Apparently he has logged in from Ukraine, or somebody who has his credentials. Since we have many similar occasions it is worth looking into. </a:t>
            </a:r>
            <a:endParaRPr kumimoji="0" lang="en-GB" sz="2400" b="0" i="0" u="none" strike="noStrike" cap="none" normalizeH="0" baseline="0" dirty="0">
              <a:ln>
                <a:noFill/>
              </a:ln>
              <a:solidFill>
                <a:schemeClr val="tx1"/>
              </a:solidFill>
              <a:effectLst/>
              <a:latin typeface="Arial" charset="0"/>
              <a:ea typeface="ＭＳ Ｐゴシック" pitchFamily="-32" charset="-128"/>
            </a:endParaRPr>
          </a:p>
        </p:txBody>
      </p:sp>
    </p:spTree>
    <p:extLst>
      <p:ext uri="{BB962C8B-B14F-4D97-AF65-F5344CB8AC3E}">
        <p14:creationId xmlns:p14="http://schemas.microsoft.com/office/powerpoint/2010/main" val="31284396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1026" name="Picture 2" descr="C:\Users\palkmla\Downloads\Sysadmin.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220072" y="3739508"/>
            <a:ext cx="3552056" cy="23698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palkmla\Downloads\phone operator.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5576" y="3717032"/>
            <a:ext cx="3048000" cy="2392363"/>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bwMode="auto">
          <a:xfrm>
            <a:off x="611560" y="1196752"/>
            <a:ext cx="3600400" cy="1584176"/>
          </a:xfrm>
          <a:prstGeom prst="wedgeRoundRectCallout">
            <a:avLst>
              <a:gd name="adj1" fmla="val -15562"/>
              <a:gd name="adj2" fmla="val 126579"/>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GB" sz="2000" i="0" u="none" strike="noStrike" cap="none" normalizeH="0" baseline="0" dirty="0">
                <a:ln>
                  <a:noFill/>
                </a:ln>
                <a:solidFill>
                  <a:schemeClr val="tx1"/>
                </a:solidFill>
                <a:effectLst/>
                <a:latin typeface="+mn-lt"/>
                <a:ea typeface="ＭＳ Ｐゴシック" pitchFamily="-32" charset="-128"/>
              </a:rPr>
              <a:t>Yes I could call him and ask?</a:t>
            </a:r>
            <a:r>
              <a:rPr kumimoji="0" lang="en-GB" sz="2000" i="0" u="none" strike="noStrike" cap="none" normalizeH="0" dirty="0">
                <a:ln>
                  <a:noFill/>
                </a:ln>
                <a:solidFill>
                  <a:schemeClr val="tx1"/>
                </a:solidFill>
                <a:effectLst/>
                <a:latin typeface="+mn-lt"/>
                <a:ea typeface="ＭＳ Ｐゴシック" pitchFamily="-32" charset="-128"/>
              </a:rPr>
              <a:t> I need to first confirm that he was not in Ukraine. </a:t>
            </a:r>
            <a:endParaRPr kumimoji="0" lang="en-GB" sz="2000" i="0" u="none" strike="noStrike" cap="none" normalizeH="0" baseline="0" dirty="0">
              <a:ln>
                <a:noFill/>
              </a:ln>
              <a:solidFill>
                <a:schemeClr val="tx1"/>
              </a:solidFill>
              <a:effectLst/>
              <a:latin typeface="+mn-lt"/>
              <a:ea typeface="ＭＳ Ｐゴシック" pitchFamily="-32" charset="-128"/>
            </a:endParaRPr>
          </a:p>
        </p:txBody>
      </p:sp>
      <p:sp>
        <p:nvSpPr>
          <p:cNvPr id="5" name="Rounded Rectangular Callout 4"/>
          <p:cNvSpPr/>
          <p:nvPr/>
        </p:nvSpPr>
        <p:spPr bwMode="auto">
          <a:xfrm>
            <a:off x="4932041" y="44624"/>
            <a:ext cx="3511200" cy="3528392"/>
          </a:xfrm>
          <a:prstGeom prst="wedgeRoundRectCallout">
            <a:avLst>
              <a:gd name="adj1" fmla="val -14036"/>
              <a:gd name="adj2" fmla="val 62559"/>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GB" dirty="0">
                <a:latin typeface="Arial" charset="0"/>
                <a:ea typeface="ＭＳ Ｐゴシック" pitchFamily="-32" charset="-128"/>
              </a:rPr>
              <a:t>Do you still have the contact of a customer who complained, and would he give access to his computer, I would like to make sure it is not infected with some kind of malware. </a:t>
            </a:r>
            <a:endParaRPr kumimoji="0" lang="en-GB" sz="2400" b="0" i="0" u="none" strike="noStrike" cap="none" normalizeH="0" baseline="0" dirty="0">
              <a:ln>
                <a:noFill/>
              </a:ln>
              <a:solidFill>
                <a:schemeClr val="tx1"/>
              </a:solidFill>
              <a:effectLst/>
              <a:latin typeface="Arial" charset="0"/>
              <a:ea typeface="ＭＳ Ｐゴシック" pitchFamily="-32" charset="-128"/>
            </a:endParaRPr>
          </a:p>
        </p:txBody>
      </p:sp>
    </p:spTree>
    <p:extLst>
      <p:ext uri="{BB962C8B-B14F-4D97-AF65-F5344CB8AC3E}">
        <p14:creationId xmlns:p14="http://schemas.microsoft.com/office/powerpoint/2010/main" val="31244120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3074" name="Picture 2" descr="C:\Users\palkmla\Downloads\sad customer.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5536" y="3956380"/>
            <a:ext cx="3048000" cy="203358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palkmla\Downloads\phone operator.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24128" y="3766041"/>
            <a:ext cx="3048000" cy="2392363"/>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bwMode="auto">
          <a:xfrm>
            <a:off x="1259632" y="1412776"/>
            <a:ext cx="2736304" cy="2353265"/>
          </a:xfrm>
          <a:prstGeom prst="wedgeRoundRectCallout">
            <a:avLst>
              <a:gd name="adj1" fmla="val -40958"/>
              <a:gd name="adj2" fmla="val 6849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32" charset="-128"/>
              </a:rPr>
              <a:t>Hello this is Peter,</a:t>
            </a:r>
            <a:r>
              <a:rPr kumimoji="0" lang="en-GB" sz="2000" b="0" i="0" u="none" strike="noStrike" cap="none" normalizeH="0" dirty="0">
                <a:ln>
                  <a:noFill/>
                </a:ln>
                <a:solidFill>
                  <a:schemeClr val="tx1"/>
                </a:solidFill>
                <a:effectLst/>
                <a:latin typeface="Arial" charset="0"/>
                <a:ea typeface="ＭＳ Ｐゴシック" pitchFamily="-32" charset="-128"/>
              </a:rPr>
              <a:t> Kowalski</a:t>
            </a:r>
            <a:r>
              <a:rPr lang="en-GB" sz="2000" dirty="0">
                <a:latin typeface="Arial" charset="0"/>
                <a:ea typeface="ＭＳ Ｐゴシック" pitchFamily="-32" charset="-128"/>
              </a:rPr>
              <a:t>. </a:t>
            </a:r>
          </a:p>
          <a:p>
            <a:pPr marL="0" marR="0" indent="0" algn="l" defTabSz="914400" rtl="0" eaLnBrk="0" fontAlgn="base" latinLnBrk="0" hangingPunct="0">
              <a:lnSpc>
                <a:spcPct val="100000"/>
              </a:lnSpc>
              <a:spcBef>
                <a:spcPct val="0"/>
              </a:spcBef>
              <a:spcAft>
                <a:spcPct val="0"/>
              </a:spcAft>
              <a:buClrTx/>
              <a:buSzTx/>
              <a:buFontTx/>
              <a:buNone/>
              <a:tabLst/>
            </a:pPr>
            <a:r>
              <a:rPr kumimoji="0" lang="en-GB" sz="2000" b="0" i="0" u="none" strike="noStrike" cap="none" normalizeH="0" dirty="0">
                <a:ln>
                  <a:noFill/>
                </a:ln>
                <a:solidFill>
                  <a:schemeClr val="tx1"/>
                </a:solidFill>
                <a:effectLst/>
                <a:latin typeface="Arial" charset="0"/>
                <a:ea typeface="ＭＳ Ｐゴシック" pitchFamily="-32" charset="-128"/>
              </a:rPr>
              <a:t>I have not been in Ukraine, OK sen</a:t>
            </a:r>
            <a:r>
              <a:rPr lang="en-GB" sz="2000" dirty="0">
                <a:latin typeface="Arial" charset="0"/>
                <a:ea typeface="ＭＳ Ｐゴシック" pitchFamily="-32" charset="-128"/>
              </a:rPr>
              <a:t>d your technician in. </a:t>
            </a:r>
            <a:endParaRPr kumimoji="0" lang="en-GB" sz="2000" b="0" i="0" u="none" strike="noStrike" cap="none" normalizeH="0" dirty="0">
              <a:ln>
                <a:noFill/>
              </a:ln>
              <a:solidFill>
                <a:schemeClr val="tx1"/>
              </a:solidFill>
              <a:effectLst/>
              <a:latin typeface="Arial" charset="0"/>
              <a:ea typeface="ＭＳ Ｐゴシック" pitchFamily="-32" charset="-128"/>
            </a:endParaRPr>
          </a:p>
        </p:txBody>
      </p:sp>
      <p:sp>
        <p:nvSpPr>
          <p:cNvPr id="5" name="Rounded Rectangular Callout 4"/>
          <p:cNvSpPr/>
          <p:nvPr/>
        </p:nvSpPr>
        <p:spPr bwMode="auto">
          <a:xfrm>
            <a:off x="4355976" y="188640"/>
            <a:ext cx="4416152" cy="3191585"/>
          </a:xfrm>
          <a:prstGeom prst="wedgeRoundRectCallout">
            <a:avLst>
              <a:gd name="adj1" fmla="val -4613"/>
              <a:gd name="adj2" fmla="val 69790"/>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32" charset="-128"/>
              </a:rPr>
              <a:t>Hello,</a:t>
            </a:r>
            <a:r>
              <a:rPr kumimoji="0" lang="en-GB" sz="2400" b="0" i="0" u="none" strike="noStrike" cap="none" normalizeH="0" dirty="0">
                <a:ln>
                  <a:noFill/>
                </a:ln>
                <a:solidFill>
                  <a:schemeClr val="tx1"/>
                </a:solidFill>
                <a:effectLst/>
                <a:latin typeface="Arial" charset="0"/>
                <a:ea typeface="ＭＳ Ｐゴシック" pitchFamily="-32" charset="-128"/>
              </a:rPr>
              <a:t> this is PL BANK, have you been to Ukraine lately? We have investigated the case, and would it be possible if our technician could verify if your computer is not infected with malware.  </a:t>
            </a:r>
            <a:endParaRPr kumimoji="0" lang="en-GB" sz="2400" b="0" i="0" u="none" strike="noStrike" cap="none" normalizeH="0" baseline="0" dirty="0">
              <a:ln>
                <a:noFill/>
              </a:ln>
              <a:solidFill>
                <a:schemeClr val="tx1"/>
              </a:solidFill>
              <a:effectLst/>
              <a:latin typeface="Arial" charset="0"/>
              <a:ea typeface="ＭＳ Ｐゴシック" pitchFamily="-32" charset="-128"/>
            </a:endParaRPr>
          </a:p>
        </p:txBody>
      </p:sp>
    </p:spTree>
    <p:extLst>
      <p:ext uri="{BB962C8B-B14F-4D97-AF65-F5344CB8AC3E}">
        <p14:creationId xmlns:p14="http://schemas.microsoft.com/office/powerpoint/2010/main" val="2693805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3074" name="Picture 2" descr="C:\Users\palkmla\Downloads\sad customer.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5536" y="3956380"/>
            <a:ext cx="3048000" cy="2033587"/>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bwMode="auto">
          <a:xfrm>
            <a:off x="1157806" y="1136103"/>
            <a:ext cx="2880320" cy="2641297"/>
          </a:xfrm>
          <a:prstGeom prst="wedgeRoundRectCallout">
            <a:avLst>
              <a:gd name="adj1" fmla="val -40958"/>
              <a:gd name="adj2" fmla="val 6849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32" charset="-128"/>
              </a:rPr>
              <a:t>Hello this is Peter,</a:t>
            </a:r>
            <a:r>
              <a:rPr kumimoji="0" lang="en-GB" sz="2000" b="0" i="0" u="none" strike="noStrike" cap="none" normalizeH="0" dirty="0">
                <a:ln>
                  <a:noFill/>
                </a:ln>
                <a:solidFill>
                  <a:schemeClr val="tx1"/>
                </a:solidFill>
                <a:effectLst/>
                <a:latin typeface="Arial" charset="0"/>
                <a:ea typeface="ＭＳ Ｐゴシック" pitchFamily="-32" charset="-128"/>
              </a:rPr>
              <a:t> no definitely not, I thought you came just to take a look at my computer.</a:t>
            </a:r>
          </a:p>
        </p:txBody>
      </p:sp>
      <p:sp>
        <p:nvSpPr>
          <p:cNvPr id="5" name="Rounded Rectangular Callout 4"/>
          <p:cNvSpPr/>
          <p:nvPr/>
        </p:nvSpPr>
        <p:spPr bwMode="auto">
          <a:xfrm>
            <a:off x="4355976" y="188640"/>
            <a:ext cx="4416152" cy="3191585"/>
          </a:xfrm>
          <a:prstGeom prst="wedgeRoundRectCallout">
            <a:avLst>
              <a:gd name="adj1" fmla="val -1462"/>
              <a:gd name="adj2" fmla="val 8598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32" charset="-128"/>
              </a:rPr>
              <a:t>Hi,</a:t>
            </a:r>
            <a:r>
              <a:rPr kumimoji="0" lang="en-GB" sz="2400" b="0" i="0" u="none" strike="noStrike" cap="none" normalizeH="0" dirty="0">
                <a:ln>
                  <a:noFill/>
                </a:ln>
                <a:solidFill>
                  <a:schemeClr val="tx1"/>
                </a:solidFill>
                <a:effectLst/>
                <a:latin typeface="Arial" charset="0"/>
                <a:ea typeface="ＭＳ Ｐゴシック" pitchFamily="-32" charset="-128"/>
              </a:rPr>
              <a:t> I am from the bank, could I take your laptop for few days.  </a:t>
            </a:r>
          </a:p>
          <a:p>
            <a:pPr marL="0" marR="0" indent="0" algn="l" defTabSz="914400" rtl="0" eaLnBrk="0" fontAlgn="base" latinLnBrk="0" hangingPunct="0">
              <a:lnSpc>
                <a:spcPct val="100000"/>
              </a:lnSpc>
              <a:spcBef>
                <a:spcPct val="0"/>
              </a:spcBef>
              <a:spcAft>
                <a:spcPct val="0"/>
              </a:spcAft>
              <a:buClrTx/>
              <a:buSzTx/>
              <a:buFontTx/>
              <a:buNone/>
              <a:tabLst/>
            </a:pPr>
            <a:r>
              <a:rPr lang="en-GB" dirty="0">
                <a:latin typeface="Arial" charset="0"/>
                <a:ea typeface="ＭＳ Ｐゴシック" pitchFamily="-32" charset="-128"/>
              </a:rPr>
              <a:t>I just want to make sure that your computer is not infected, or would you allow me to make a copy of a hard drive? </a:t>
            </a:r>
            <a:endParaRPr lang="en-GB" baseline="0" dirty="0">
              <a:latin typeface="Arial" charset="0"/>
              <a:ea typeface="ＭＳ Ｐゴシック" pitchFamily="-32" charset="-128"/>
            </a:endParaRPr>
          </a:p>
        </p:txBody>
      </p:sp>
      <p:pic>
        <p:nvPicPr>
          <p:cNvPr id="14338" name="Picture 2" descr="C:\Users\palkmla\Downloads\computer engineer.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876256" y="3393706"/>
            <a:ext cx="2106613"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5583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palkmla\Downloads\computer engineer.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76256" y="3393706"/>
            <a:ext cx="2106613" cy="304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850503" y="1784841"/>
            <a:ext cx="7921625" cy="3962400"/>
          </a:xfrm>
        </p:spPr>
        <p:txBody>
          <a:bodyPr/>
          <a:lstStyle/>
          <a:p>
            <a:endParaRPr lang="en-GB" dirty="0"/>
          </a:p>
        </p:txBody>
      </p:sp>
      <p:pic>
        <p:nvPicPr>
          <p:cNvPr id="3074" name="Picture 2" descr="C:\Users\palkmla\Downloads\sad customer.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536" y="3956380"/>
            <a:ext cx="3048000" cy="2033587"/>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bwMode="auto">
          <a:xfrm>
            <a:off x="1121701" y="1124743"/>
            <a:ext cx="2880320" cy="2641297"/>
          </a:xfrm>
          <a:prstGeom prst="wedgeRoundRectCallout">
            <a:avLst>
              <a:gd name="adj1" fmla="val -40958"/>
              <a:gd name="adj2" fmla="val 6849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000" b="0" i="0" u="none" strike="noStrike" cap="none" normalizeH="0" dirty="0">
                <a:ln>
                  <a:noFill/>
                </a:ln>
                <a:solidFill>
                  <a:schemeClr val="tx1"/>
                </a:solidFill>
                <a:effectLst/>
                <a:latin typeface="Arial" charset="0"/>
                <a:ea typeface="ＭＳ Ｐゴシック" pitchFamily="-32" charset="-128"/>
              </a:rPr>
              <a:t>No definitely not, I have there data, that cannot be shared or distributed. </a:t>
            </a:r>
          </a:p>
          <a:p>
            <a:pPr marL="0" marR="0" indent="0" algn="l" defTabSz="914400" rtl="0" eaLnBrk="0" fontAlgn="base" latinLnBrk="0" hangingPunct="0">
              <a:lnSpc>
                <a:spcPct val="100000"/>
              </a:lnSpc>
              <a:spcBef>
                <a:spcPct val="0"/>
              </a:spcBef>
              <a:spcAft>
                <a:spcPct val="0"/>
              </a:spcAft>
              <a:buClrTx/>
              <a:buSzTx/>
              <a:buFontTx/>
              <a:buNone/>
              <a:tabLst/>
            </a:pPr>
            <a:endParaRPr lang="en-GB" sz="2000" dirty="0">
              <a:latin typeface="Arial" charset="0"/>
              <a:ea typeface="ＭＳ Ｐゴシック" pitchFamily="-32" charset="-128"/>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GB" sz="2000" b="0" i="0" u="none" strike="noStrike" cap="none" normalizeH="0" dirty="0">
                <a:ln>
                  <a:noFill/>
                </a:ln>
                <a:solidFill>
                  <a:schemeClr val="tx1"/>
                </a:solidFill>
                <a:effectLst/>
                <a:latin typeface="Arial" charset="0"/>
                <a:ea typeface="ＭＳ Ｐゴシック" pitchFamily="-32" charset="-128"/>
              </a:rPr>
              <a:t>Very well, but no files from the hard drive. </a:t>
            </a:r>
          </a:p>
        </p:txBody>
      </p:sp>
      <p:sp>
        <p:nvSpPr>
          <p:cNvPr id="5" name="Rounded Rectangular Callout 4"/>
          <p:cNvSpPr/>
          <p:nvPr/>
        </p:nvSpPr>
        <p:spPr bwMode="auto">
          <a:xfrm>
            <a:off x="4355976" y="188640"/>
            <a:ext cx="4416152" cy="3672408"/>
          </a:xfrm>
          <a:prstGeom prst="wedgeRoundRectCallout">
            <a:avLst>
              <a:gd name="adj1" fmla="val -337"/>
              <a:gd name="adj2" fmla="val 8950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32" charset="-128"/>
              </a:rPr>
              <a:t>OK</a:t>
            </a:r>
            <a:r>
              <a:rPr kumimoji="0" lang="en-GB" sz="2400" b="0" i="0" u="none" strike="noStrike" cap="none" normalizeH="0" dirty="0">
                <a:ln>
                  <a:noFill/>
                </a:ln>
                <a:solidFill>
                  <a:schemeClr val="tx1"/>
                </a:solidFill>
                <a:effectLst/>
                <a:latin typeface="Arial" charset="0"/>
                <a:ea typeface="ＭＳ Ｐゴシック" pitchFamily="-32" charset="-128"/>
              </a:rPr>
              <a:t> I perfectly understand, would you allow me to get the memory image of your computer, and I will not touch the files on hard drive. If you would allow I would get few minutes of network traffic and file name list from your computer. </a:t>
            </a:r>
            <a:endParaRPr lang="en-GB" baseline="0" dirty="0">
              <a:latin typeface="Arial" charset="0"/>
              <a:ea typeface="ＭＳ Ｐゴシック" pitchFamily="-32" charset="-128"/>
            </a:endParaRPr>
          </a:p>
        </p:txBody>
      </p:sp>
    </p:spTree>
    <p:extLst>
      <p:ext uri="{BB962C8B-B14F-4D97-AF65-F5344CB8AC3E}">
        <p14:creationId xmlns:p14="http://schemas.microsoft.com/office/powerpoint/2010/main" val="27392194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3074" name="Picture 2" descr="C:\Users\palkmla\Downloads\sad customer.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5536" y="3956380"/>
            <a:ext cx="3048000" cy="2033587"/>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bwMode="auto">
          <a:xfrm>
            <a:off x="1157806" y="2708920"/>
            <a:ext cx="2880320" cy="1068480"/>
          </a:xfrm>
          <a:prstGeom prst="wedgeRoundRectCallout">
            <a:avLst>
              <a:gd name="adj1" fmla="val -39233"/>
              <a:gd name="adj2" fmla="val 8151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000" b="0" i="0" u="none" strike="noStrike" cap="none" normalizeH="0" baseline="0" dirty="0">
                <a:ln>
                  <a:noFill/>
                </a:ln>
                <a:solidFill>
                  <a:schemeClr val="tx1"/>
                </a:solidFill>
                <a:effectLst/>
                <a:latin typeface="Arial" charset="0"/>
                <a:ea typeface="ＭＳ Ｐゴシック" pitchFamily="-32" charset="-128"/>
              </a:rPr>
              <a:t>Thanks,</a:t>
            </a:r>
            <a:r>
              <a:rPr kumimoji="0" lang="en-GB" sz="2000" b="0" i="0" u="none" strike="noStrike" cap="none" normalizeH="0" dirty="0">
                <a:ln>
                  <a:noFill/>
                </a:ln>
                <a:solidFill>
                  <a:schemeClr val="tx1"/>
                </a:solidFill>
                <a:effectLst/>
                <a:latin typeface="Arial" charset="0"/>
                <a:ea typeface="ＭＳ Ｐゴシック" pitchFamily="-32" charset="-128"/>
              </a:rPr>
              <a:t> and I remind you I want my money back!</a:t>
            </a:r>
          </a:p>
        </p:txBody>
      </p:sp>
      <p:sp>
        <p:nvSpPr>
          <p:cNvPr id="5" name="Rounded Rectangular Callout 4"/>
          <p:cNvSpPr/>
          <p:nvPr/>
        </p:nvSpPr>
        <p:spPr bwMode="auto">
          <a:xfrm>
            <a:off x="4355976" y="188641"/>
            <a:ext cx="4416152" cy="2160240"/>
          </a:xfrm>
          <a:prstGeom prst="wedgeRoundRectCallout">
            <a:avLst>
              <a:gd name="adj1" fmla="val -1462"/>
              <a:gd name="adj2" fmla="val 8598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32" charset="-128"/>
              </a:rPr>
              <a:t>Thank you very much,</a:t>
            </a:r>
            <a:r>
              <a:rPr kumimoji="0" lang="en-GB" sz="2400" b="0" i="0" u="none" strike="noStrike" cap="none" normalizeH="0" dirty="0">
                <a:ln>
                  <a:noFill/>
                </a:ln>
                <a:solidFill>
                  <a:schemeClr val="tx1"/>
                </a:solidFill>
                <a:effectLst/>
                <a:latin typeface="Arial" charset="0"/>
                <a:ea typeface="ＭＳ Ｐゴシック" pitchFamily="-32" charset="-128"/>
              </a:rPr>
              <a:t> I will let you know shortly what I find. I perfectly understand, that’s why we need to find out what happened. </a:t>
            </a:r>
            <a:endParaRPr lang="en-GB" baseline="0" dirty="0">
              <a:latin typeface="Arial" charset="0"/>
              <a:ea typeface="ＭＳ Ｐゴシック" pitchFamily="-32" charset="-128"/>
            </a:endParaRPr>
          </a:p>
        </p:txBody>
      </p:sp>
      <p:pic>
        <p:nvPicPr>
          <p:cNvPr id="14338" name="Picture 2" descr="C:\Users\palkmla\Downloads\computer engineer.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16216" y="2872774"/>
            <a:ext cx="2466653" cy="3568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4066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palkmla\Downloads\computer engineer.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76256" y="3393706"/>
            <a:ext cx="2106613" cy="304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sp>
        <p:nvSpPr>
          <p:cNvPr id="5" name="Rounded Rectangular Callout 4"/>
          <p:cNvSpPr/>
          <p:nvPr/>
        </p:nvSpPr>
        <p:spPr bwMode="auto">
          <a:xfrm>
            <a:off x="1619672" y="188640"/>
            <a:ext cx="7152456" cy="3191585"/>
          </a:xfrm>
          <a:prstGeom prst="wedgeRoundRectCallout">
            <a:avLst>
              <a:gd name="adj1" fmla="val 26330"/>
              <a:gd name="adj2" fmla="val 8754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ea typeface="ＭＳ Ｐゴシック" pitchFamily="-32" charset="-128"/>
              </a:rPr>
              <a:t>Ok now I have </a:t>
            </a:r>
          </a:p>
          <a:p>
            <a:pPr marL="0" marR="0" indent="0" algn="l" defTabSz="914400" rtl="0" eaLnBrk="0" fontAlgn="base" latinLnBrk="0" hangingPunct="0">
              <a:lnSpc>
                <a:spcPct val="100000"/>
              </a:lnSpc>
              <a:spcBef>
                <a:spcPct val="0"/>
              </a:spcBef>
              <a:spcAft>
                <a:spcPct val="0"/>
              </a:spcAft>
              <a:buClrTx/>
              <a:buSzTx/>
              <a:buFontTx/>
              <a:buNone/>
              <a:tabLst/>
            </a:pPr>
            <a:endParaRPr lang="en-GB" dirty="0">
              <a:latin typeface="Arial" charset="0"/>
              <a:ea typeface="ＭＳ Ｐゴシック" pitchFamily="-32" charset="-128"/>
            </a:endParaRPr>
          </a:p>
          <a:p>
            <a:pPr marL="0" marR="0" indent="0" algn="l" defTabSz="914400" rtl="0" eaLnBrk="0" fontAlgn="base" latinLnBrk="0" hangingPunct="0">
              <a:lnSpc>
                <a:spcPct val="100000"/>
              </a:lnSpc>
              <a:spcBef>
                <a:spcPct val="0"/>
              </a:spcBef>
              <a:spcAft>
                <a:spcPct val="0"/>
              </a:spcAft>
              <a:buClrTx/>
              <a:buSzTx/>
              <a:buFontTx/>
              <a:buNone/>
              <a:tabLst/>
            </a:pPr>
            <a:r>
              <a:rPr lang="en-GB" baseline="0" dirty="0">
                <a:latin typeface="Arial" charset="0"/>
                <a:ea typeface="ＭＳ Ｐゴシック" pitchFamily="-32" charset="-128"/>
              </a:rPr>
              <a:t>File system</a:t>
            </a:r>
            <a:r>
              <a:rPr lang="en-GB" dirty="0">
                <a:latin typeface="Arial" charset="0"/>
                <a:ea typeface="ＭＳ Ｐゴシック" pitchFamily="-32" charset="-128"/>
              </a:rPr>
              <a:t> list (</a:t>
            </a:r>
            <a:r>
              <a:rPr lang="en-GB" dirty="0" err="1">
                <a:latin typeface="Arial" charset="0"/>
                <a:ea typeface="ＭＳ Ｐゴシック" pitchFamily="-32" charset="-128"/>
              </a:rPr>
              <a:t>fs.list</a:t>
            </a:r>
            <a:r>
              <a:rPr lang="en-GB" dirty="0">
                <a:latin typeface="Arial" charset="0"/>
                <a:ea typeface="ＭＳ Ｐゴシック" pitchFamily="-32" charset="-128"/>
              </a:rPr>
              <a:t>)</a:t>
            </a:r>
          </a:p>
          <a:p>
            <a:pPr marL="0" marR="0" indent="0" algn="l" defTabSz="914400" rtl="0" eaLnBrk="0" fontAlgn="base" latinLnBrk="0" hangingPunct="0">
              <a:lnSpc>
                <a:spcPct val="100000"/>
              </a:lnSpc>
              <a:spcBef>
                <a:spcPct val="0"/>
              </a:spcBef>
              <a:spcAft>
                <a:spcPct val="0"/>
              </a:spcAft>
              <a:buClrTx/>
              <a:buSzTx/>
              <a:buFontTx/>
              <a:buNone/>
              <a:tabLst/>
            </a:pPr>
            <a:r>
              <a:rPr lang="en-GB" baseline="0" dirty="0">
                <a:latin typeface="Arial" charset="0"/>
                <a:ea typeface="ＭＳ Ｐゴシック" pitchFamily="-32" charset="-128"/>
              </a:rPr>
              <a:t>Memory</a:t>
            </a:r>
            <a:r>
              <a:rPr lang="en-GB" dirty="0">
                <a:latin typeface="Arial" charset="0"/>
                <a:ea typeface="ＭＳ Ｐゴシック" pitchFamily="-32" charset="-128"/>
              </a:rPr>
              <a:t> dump (</a:t>
            </a:r>
            <a:r>
              <a:rPr lang="en-GB" dirty="0" err="1">
                <a:latin typeface="Arial" charset="0"/>
                <a:ea typeface="ＭＳ Ｐゴシック" pitchFamily="-32" charset="-128"/>
              </a:rPr>
              <a:t>memdump.raw</a:t>
            </a:r>
            <a:r>
              <a:rPr lang="en-GB" dirty="0">
                <a:latin typeface="Arial" charset="0"/>
                <a:ea typeface="ＭＳ Ｐゴシック" pitchFamily="-32" charset="-128"/>
              </a:rPr>
              <a:t>)</a:t>
            </a:r>
          </a:p>
          <a:p>
            <a:pPr marL="0" marR="0" indent="0" algn="l" defTabSz="914400" rtl="0" eaLnBrk="0" fontAlgn="base" latinLnBrk="0" hangingPunct="0">
              <a:lnSpc>
                <a:spcPct val="100000"/>
              </a:lnSpc>
              <a:spcBef>
                <a:spcPct val="0"/>
              </a:spcBef>
              <a:spcAft>
                <a:spcPct val="0"/>
              </a:spcAft>
              <a:buClrTx/>
              <a:buSzTx/>
              <a:buFontTx/>
              <a:buNone/>
              <a:tabLst/>
            </a:pPr>
            <a:r>
              <a:rPr lang="en-GB" baseline="0" dirty="0">
                <a:latin typeface="Arial" charset="0"/>
                <a:ea typeface="ＭＳ Ｐゴシック" pitchFamily="-32" charset="-128"/>
              </a:rPr>
              <a:t>Network</a:t>
            </a:r>
            <a:r>
              <a:rPr lang="en-GB" dirty="0">
                <a:latin typeface="Arial" charset="0"/>
                <a:ea typeface="ＭＳ Ｐゴシック" pitchFamily="-32" charset="-128"/>
              </a:rPr>
              <a:t> traffic dump (</a:t>
            </a:r>
            <a:r>
              <a:rPr lang="en-GB" dirty="0" err="1">
                <a:latin typeface="Arial" charset="0"/>
                <a:ea typeface="ＭＳ Ｐゴシック" pitchFamily="-32" charset="-128"/>
              </a:rPr>
              <a:t>network.pcap</a:t>
            </a:r>
            <a:r>
              <a:rPr lang="en-GB" dirty="0">
                <a:latin typeface="Arial" charset="0"/>
                <a:ea typeface="ＭＳ Ｐゴシック" pitchFamily="-32" charset="-128"/>
              </a:rPr>
              <a:t>)</a:t>
            </a:r>
          </a:p>
          <a:p>
            <a:pPr marL="0" marR="0" indent="0" algn="l" defTabSz="914400" rtl="0" eaLnBrk="0" fontAlgn="base" latinLnBrk="0" hangingPunct="0">
              <a:lnSpc>
                <a:spcPct val="100000"/>
              </a:lnSpc>
              <a:spcBef>
                <a:spcPct val="0"/>
              </a:spcBef>
              <a:spcAft>
                <a:spcPct val="0"/>
              </a:spcAft>
              <a:buClrTx/>
              <a:buSzTx/>
              <a:buFontTx/>
              <a:buNone/>
              <a:tabLst/>
            </a:pPr>
            <a:endParaRPr lang="en-GB" baseline="0" dirty="0">
              <a:latin typeface="Arial" charset="0"/>
              <a:ea typeface="ＭＳ Ｐゴシック" pitchFamily="-32" charset="-128"/>
            </a:endParaRPr>
          </a:p>
        </p:txBody>
      </p:sp>
    </p:spTree>
    <p:extLst>
      <p:ext uri="{BB962C8B-B14F-4D97-AF65-F5344CB8AC3E}">
        <p14:creationId xmlns:p14="http://schemas.microsoft.com/office/powerpoint/2010/main" val="2973323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4825" y="1181100"/>
            <a:ext cx="813435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79849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demuyjo\Desktop\Evidence\shutterstock_55911379.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681105">
            <a:off x="6577800" y="1740677"/>
            <a:ext cx="2363157" cy="141864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395536" y="1196752"/>
            <a:ext cx="8229600" cy="4608512"/>
          </a:xfrm>
        </p:spPr>
        <p:txBody>
          <a:bodyPr/>
          <a:lstStyle/>
          <a:p>
            <a:pPr>
              <a:lnSpc>
                <a:spcPct val="120000"/>
              </a:lnSpc>
              <a:buFont typeface="Arial"/>
              <a:buChar char="•"/>
            </a:pPr>
            <a:r>
              <a:rPr lang="en-US" dirty="0">
                <a:solidFill>
                  <a:srgbClr val="000099"/>
                </a:solidFill>
              </a:rPr>
              <a:t>Look for network connections in memory dump</a:t>
            </a:r>
          </a:p>
          <a:p>
            <a:pPr>
              <a:lnSpc>
                <a:spcPct val="120000"/>
              </a:lnSpc>
              <a:buFont typeface="Arial"/>
              <a:buChar char="•"/>
            </a:pPr>
            <a:r>
              <a:rPr lang="en-US" dirty="0">
                <a:solidFill>
                  <a:srgbClr val="000099"/>
                </a:solidFill>
              </a:rPr>
              <a:t>Scan for past connections</a:t>
            </a:r>
          </a:p>
          <a:p>
            <a:pPr>
              <a:lnSpc>
                <a:spcPct val="120000"/>
              </a:lnSpc>
              <a:buFont typeface="Arial"/>
              <a:buChar char="•"/>
            </a:pPr>
            <a:r>
              <a:rPr lang="en-US" dirty="0">
                <a:solidFill>
                  <a:srgbClr val="000099"/>
                </a:solidFill>
              </a:rPr>
              <a:t>Look for processes, including finished ones</a:t>
            </a:r>
          </a:p>
          <a:p>
            <a:pPr>
              <a:lnSpc>
                <a:spcPct val="120000"/>
              </a:lnSpc>
              <a:buFont typeface="Arial"/>
              <a:buChar char="•"/>
            </a:pPr>
            <a:r>
              <a:rPr lang="en-US" dirty="0">
                <a:solidFill>
                  <a:srgbClr val="000099"/>
                </a:solidFill>
              </a:rPr>
              <a:t>Scan API hooks to identify any code injections</a:t>
            </a:r>
          </a:p>
          <a:p>
            <a:pPr>
              <a:lnSpc>
                <a:spcPct val="120000"/>
              </a:lnSpc>
              <a:buFont typeface="Arial"/>
              <a:buChar char="•"/>
            </a:pPr>
            <a:r>
              <a:rPr lang="en-US" dirty="0">
                <a:solidFill>
                  <a:srgbClr val="000099"/>
                </a:solidFill>
              </a:rPr>
              <a:t>Look for keywords: addresses or phrases</a:t>
            </a:r>
          </a:p>
          <a:p>
            <a:pPr>
              <a:lnSpc>
                <a:spcPct val="120000"/>
              </a:lnSpc>
              <a:buFont typeface="Arial"/>
              <a:buChar char="•"/>
            </a:pPr>
            <a:r>
              <a:rPr lang="en-US" dirty="0">
                <a:solidFill>
                  <a:srgbClr val="000099"/>
                </a:solidFill>
              </a:rPr>
              <a:t>Search file list for names found before</a:t>
            </a:r>
          </a:p>
          <a:p>
            <a:pPr>
              <a:lnSpc>
                <a:spcPct val="120000"/>
              </a:lnSpc>
              <a:buFont typeface="Arial"/>
              <a:buChar char="•"/>
            </a:pPr>
            <a:r>
              <a:rPr lang="en-US" dirty="0">
                <a:solidFill>
                  <a:srgbClr val="000099"/>
                </a:solidFill>
              </a:rPr>
              <a:t>Try to find traces with coinciding timestamps</a:t>
            </a:r>
          </a:p>
          <a:p>
            <a:pPr>
              <a:lnSpc>
                <a:spcPct val="120000"/>
              </a:lnSpc>
              <a:buFont typeface="Arial"/>
              <a:buChar char="•"/>
            </a:pPr>
            <a:r>
              <a:rPr lang="en-US" dirty="0">
                <a:solidFill>
                  <a:srgbClr val="000099"/>
                </a:solidFill>
              </a:rPr>
              <a:t>Decide what data to collect, remember about </a:t>
            </a:r>
            <a:r>
              <a:rPr lang="en-US" dirty="0" err="1">
                <a:solidFill>
                  <a:srgbClr val="000099"/>
                </a:solidFill>
              </a:rPr>
              <a:t>proportionalty</a:t>
            </a:r>
            <a:endParaRPr lang="en-US" dirty="0">
              <a:solidFill>
                <a:srgbClr val="000099"/>
              </a:solidFill>
            </a:endParaRPr>
          </a:p>
          <a:p>
            <a:pPr>
              <a:lnSpc>
                <a:spcPct val="120000"/>
              </a:lnSpc>
              <a:buFont typeface="Arial"/>
              <a:buChar char="•"/>
            </a:pPr>
            <a:endParaRPr lang="pl-PL" sz="2000" dirty="0"/>
          </a:p>
          <a:p>
            <a:pPr>
              <a:lnSpc>
                <a:spcPct val="120000"/>
              </a:lnSpc>
              <a:buFont typeface="Arial"/>
              <a:buChar char="•"/>
            </a:pPr>
            <a:endParaRPr lang="en-US" sz="2000" dirty="0"/>
          </a:p>
        </p:txBody>
      </p:sp>
      <p:sp>
        <p:nvSpPr>
          <p:cNvPr id="4" name="Title 3"/>
          <p:cNvSpPr>
            <a:spLocks noGrp="1"/>
          </p:cNvSpPr>
          <p:nvPr>
            <p:ph type="title"/>
          </p:nvPr>
        </p:nvSpPr>
        <p:spPr>
          <a:xfrm>
            <a:off x="1763689" y="93663"/>
            <a:ext cx="7056784" cy="1143000"/>
          </a:xfrm>
        </p:spPr>
        <p:txBody>
          <a:bodyPr/>
          <a:lstStyle/>
          <a:p>
            <a:r>
              <a:rPr lang="pl-PL" sz="2800" b="1" dirty="0" err="1">
                <a:solidFill>
                  <a:srgbClr val="C00000"/>
                </a:solidFill>
                <a:latin typeface="+mj-lt"/>
              </a:rPr>
              <a:t>Evaluate</a:t>
            </a:r>
            <a:r>
              <a:rPr lang="pl-PL" sz="2800" b="1" dirty="0">
                <a:solidFill>
                  <a:srgbClr val="C00000"/>
                </a:solidFill>
                <a:latin typeface="+mj-lt"/>
              </a:rPr>
              <a:t> </a:t>
            </a:r>
            <a:r>
              <a:rPr lang="pl-PL" sz="2800" b="1" dirty="0" err="1">
                <a:solidFill>
                  <a:srgbClr val="C00000"/>
                </a:solidFill>
                <a:latin typeface="+mj-lt"/>
              </a:rPr>
              <a:t>gathered</a:t>
            </a:r>
            <a:r>
              <a:rPr lang="pl-PL" sz="2800" b="1" dirty="0">
                <a:solidFill>
                  <a:srgbClr val="C00000"/>
                </a:solidFill>
                <a:latin typeface="+mj-lt"/>
              </a:rPr>
              <a:t> </a:t>
            </a:r>
            <a:r>
              <a:rPr lang="pl-PL" sz="2800" b="1" dirty="0" err="1">
                <a:solidFill>
                  <a:srgbClr val="C00000"/>
                </a:solidFill>
                <a:latin typeface="+mj-lt"/>
              </a:rPr>
              <a:t>evidence</a:t>
            </a:r>
            <a:endParaRPr lang="en-US" sz="2800" b="1" dirty="0">
              <a:solidFill>
                <a:srgbClr val="C00000"/>
              </a:solidFill>
              <a:latin typeface="+mj-lt"/>
            </a:endParaRPr>
          </a:p>
        </p:txBody>
      </p:sp>
    </p:spTree>
    <p:extLst>
      <p:ext uri="{BB962C8B-B14F-4D97-AF65-F5344CB8AC3E}">
        <p14:creationId xmlns:p14="http://schemas.microsoft.com/office/powerpoint/2010/main" val="25792877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Traffic data</a:t>
            </a:r>
          </a:p>
        </p:txBody>
      </p:sp>
      <p:sp>
        <p:nvSpPr>
          <p:cNvPr id="3" name="Content Placeholder 2"/>
          <p:cNvSpPr>
            <a:spLocks noGrp="1"/>
          </p:cNvSpPr>
          <p:nvPr>
            <p:ph idx="1"/>
          </p:nvPr>
        </p:nvSpPr>
        <p:spPr>
          <a:xfrm>
            <a:off x="827088" y="1981200"/>
            <a:ext cx="8316912" cy="3962400"/>
          </a:xfrm>
        </p:spPr>
        <p:txBody>
          <a:bodyPr/>
          <a:lstStyle/>
          <a:p>
            <a:pPr marL="0" indent="0">
              <a:buNone/>
            </a:pPr>
            <a:r>
              <a:rPr lang="en-GB" b="1" dirty="0"/>
              <a:t>/home/</a:t>
            </a:r>
            <a:r>
              <a:rPr lang="en-GB" b="1" dirty="0" err="1"/>
              <a:t>enisa</a:t>
            </a:r>
            <a:r>
              <a:rPr lang="en-GB" b="1" dirty="0"/>
              <a:t>/</a:t>
            </a:r>
            <a:r>
              <a:rPr lang="en-GB" b="1" dirty="0" err="1"/>
              <a:t>Dig_For_and_Handl_Ev</a:t>
            </a:r>
            <a:r>
              <a:rPr lang="en-GB" b="1" dirty="0"/>
              <a:t>/</a:t>
            </a:r>
            <a:r>
              <a:rPr lang="en-GB" b="1" dirty="0" err="1"/>
              <a:t>network.pcap</a:t>
            </a:r>
            <a:r>
              <a:rPr lang="en-GB" b="1" dirty="0"/>
              <a:t> </a:t>
            </a:r>
          </a:p>
          <a:p>
            <a:pPr marL="0" indent="0">
              <a:buNone/>
            </a:pPr>
            <a:r>
              <a:rPr lang="en-GB" dirty="0"/>
              <a:t>Examine raw transmission on the network card</a:t>
            </a:r>
          </a:p>
          <a:p>
            <a:pPr marL="0" indent="0">
              <a:buNone/>
            </a:pPr>
            <a:r>
              <a:rPr lang="en-GB" b="1" dirty="0" err="1"/>
              <a:t>wireshark</a:t>
            </a:r>
            <a:r>
              <a:rPr lang="en-GB" b="1" dirty="0"/>
              <a:t> </a:t>
            </a:r>
            <a:r>
              <a:rPr lang="en-GB" b="1" dirty="0" err="1"/>
              <a:t>network.pcap</a:t>
            </a:r>
            <a:endParaRPr lang="en-GB" b="1" dirty="0"/>
          </a:p>
          <a:p>
            <a:pPr marL="0" indent="0">
              <a:buNone/>
            </a:pPr>
            <a:r>
              <a:rPr lang="en-GB" dirty="0"/>
              <a:t>minimal possible impact on examined computer</a:t>
            </a:r>
          </a:p>
          <a:p>
            <a:endParaRPr lang="en-GB" dirty="0"/>
          </a:p>
          <a:p>
            <a:endParaRPr lang="en-GB" dirty="0"/>
          </a:p>
        </p:txBody>
      </p:sp>
    </p:spTree>
    <p:extLst>
      <p:ext uri="{BB962C8B-B14F-4D97-AF65-F5344CB8AC3E}">
        <p14:creationId xmlns:p14="http://schemas.microsoft.com/office/powerpoint/2010/main" val="22767391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Obraz 5"/>
          <p:cNvPicPr>
            <a:picLocks noGrp="1"/>
          </p:cNvPicPr>
          <p:nvPr>
            <p:ph idx="1"/>
          </p:nvPr>
        </p:nvPicPr>
        <p:blipFill>
          <a:blip r:embed="rId2" cstate="email">
            <a:extLst>
              <a:ext uri="{28A0092B-C50C-407E-A947-70E740481C1C}">
                <a14:useLocalDpi xmlns:a14="http://schemas.microsoft.com/office/drawing/2010/main"/>
              </a:ext>
            </a:extLst>
          </a:blip>
          <a:stretch>
            <a:fillRect/>
          </a:stretch>
        </p:blipFill>
        <p:spPr>
          <a:xfrm>
            <a:off x="683568" y="908720"/>
            <a:ext cx="7920880" cy="5106888"/>
          </a:xfrm>
          <a:prstGeom prst="rect">
            <a:avLst/>
          </a:prstGeom>
        </p:spPr>
      </p:pic>
    </p:spTree>
    <p:extLst>
      <p:ext uri="{BB962C8B-B14F-4D97-AF65-F5344CB8AC3E}">
        <p14:creationId xmlns:p14="http://schemas.microsoft.com/office/powerpoint/2010/main" val="41941220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demuyjo\Desktop\Evidence\shutterstock_7925107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635896" y="3682923"/>
            <a:ext cx="2448272" cy="27704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Traffic data</a:t>
            </a:r>
          </a:p>
        </p:txBody>
      </p:sp>
      <p:sp>
        <p:nvSpPr>
          <p:cNvPr id="3" name="Content Placeholder 2"/>
          <p:cNvSpPr>
            <a:spLocks noGrp="1"/>
          </p:cNvSpPr>
          <p:nvPr>
            <p:ph idx="1"/>
          </p:nvPr>
        </p:nvSpPr>
        <p:spPr/>
        <p:txBody>
          <a:bodyPr/>
          <a:lstStyle/>
          <a:p>
            <a:r>
              <a:rPr lang="en-GB" dirty="0"/>
              <a:t>This capture contains data from the moments just after the computer was booted</a:t>
            </a:r>
          </a:p>
          <a:p>
            <a:r>
              <a:rPr lang="en-GB" dirty="0"/>
              <a:t>filter the traffic to DNS only </a:t>
            </a:r>
          </a:p>
          <a:p>
            <a:r>
              <a:rPr lang="en-GB" dirty="0"/>
              <a:t>type ‘</a:t>
            </a:r>
            <a:r>
              <a:rPr lang="en-GB" dirty="0" err="1"/>
              <a:t>dns</a:t>
            </a:r>
            <a:r>
              <a:rPr lang="en-GB" dirty="0"/>
              <a:t>’ in the ‘Filter’ </a:t>
            </a:r>
          </a:p>
        </p:txBody>
      </p:sp>
    </p:spTree>
    <p:extLst>
      <p:ext uri="{BB962C8B-B14F-4D97-AF65-F5344CB8AC3E}">
        <p14:creationId xmlns:p14="http://schemas.microsoft.com/office/powerpoint/2010/main" val="3360189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Obraz 6"/>
          <p:cNvPicPr/>
          <p:nvPr/>
        </p:nvPicPr>
        <p:blipFill>
          <a:blip r:embed="rId3">
            <a:extLst>
              <a:ext uri="{28A0092B-C50C-407E-A947-70E740481C1C}">
                <a14:useLocalDpi xmlns:a14="http://schemas.microsoft.com/office/drawing/2010/main"/>
              </a:ext>
            </a:extLst>
          </a:blip>
          <a:stretch>
            <a:fillRect/>
          </a:stretch>
        </p:blipFill>
        <p:spPr>
          <a:xfrm>
            <a:off x="251520" y="1772816"/>
            <a:ext cx="8712968" cy="4392488"/>
          </a:xfrm>
          <a:prstGeom prst="rect">
            <a:avLst/>
          </a:prstGeom>
        </p:spPr>
      </p:pic>
    </p:spTree>
    <p:extLst>
      <p:ext uri="{BB962C8B-B14F-4D97-AF65-F5344CB8AC3E}">
        <p14:creationId xmlns:p14="http://schemas.microsoft.com/office/powerpoint/2010/main" val="2212857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088" y="548680"/>
            <a:ext cx="7921625" cy="685800"/>
          </a:xfrm>
        </p:spPr>
        <p:txBody>
          <a:bodyPr/>
          <a:lstStyle/>
          <a:p>
            <a:r>
              <a:rPr lang="en-GB" dirty="0" err="1"/>
              <a:t>tshark</a:t>
            </a:r>
            <a:endParaRPr lang="en-GB" dirty="0"/>
          </a:p>
        </p:txBody>
      </p:sp>
      <p:pic>
        <p:nvPicPr>
          <p:cNvPr id="3" name="Content Placeholder 2"/>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2033" y="1484784"/>
            <a:ext cx="9131967" cy="4037484"/>
          </a:xfrm>
        </p:spPr>
      </p:pic>
    </p:spTree>
    <p:extLst>
      <p:ext uri="{BB962C8B-B14F-4D97-AF65-F5344CB8AC3E}">
        <p14:creationId xmlns:p14="http://schemas.microsoft.com/office/powerpoint/2010/main" val="26896462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Traffic data</a:t>
            </a:r>
          </a:p>
        </p:txBody>
      </p:sp>
      <p:sp>
        <p:nvSpPr>
          <p:cNvPr id="3" name="Content Placeholder 2"/>
          <p:cNvSpPr>
            <a:spLocks noGrp="1"/>
          </p:cNvSpPr>
          <p:nvPr>
            <p:ph idx="1"/>
          </p:nvPr>
        </p:nvSpPr>
        <p:spPr/>
        <p:txBody>
          <a:bodyPr/>
          <a:lstStyle/>
          <a:p>
            <a:r>
              <a:rPr lang="en-GB" dirty="0"/>
              <a:t>Google servers</a:t>
            </a:r>
          </a:p>
          <a:p>
            <a:r>
              <a:rPr lang="en-GB" dirty="0"/>
              <a:t>alazqwryx.cn</a:t>
            </a:r>
          </a:p>
          <a:p>
            <a:r>
              <a:rPr lang="en-GB" dirty="0"/>
              <a:t>IP address ‘172.27.128.9’</a:t>
            </a:r>
          </a:p>
          <a:p>
            <a:r>
              <a:rPr lang="en-GB" dirty="0"/>
              <a:t>most probably botnet C&amp;C servers</a:t>
            </a:r>
          </a:p>
          <a:p>
            <a:r>
              <a:rPr lang="en-GB" dirty="0"/>
              <a:t>modify the filter to see what the communications looked like</a:t>
            </a:r>
          </a:p>
        </p:txBody>
      </p:sp>
    </p:spTree>
    <p:extLst>
      <p:ext uri="{BB962C8B-B14F-4D97-AF65-F5344CB8AC3E}">
        <p14:creationId xmlns:p14="http://schemas.microsoft.com/office/powerpoint/2010/main" val="28604312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Obraz 7"/>
          <p:cNvPicPr>
            <a:picLocks noGrp="1"/>
          </p:cNvPicPr>
          <p:nvPr>
            <p:ph idx="1"/>
          </p:nvPr>
        </p:nvPicPr>
        <p:blipFill>
          <a:blip r:embed="rId3">
            <a:extLst>
              <a:ext uri="{28A0092B-C50C-407E-A947-70E740481C1C}">
                <a14:useLocalDpi xmlns:a14="http://schemas.microsoft.com/office/drawing/2010/main"/>
              </a:ext>
            </a:extLst>
          </a:blip>
          <a:stretch>
            <a:fillRect/>
          </a:stretch>
        </p:blipFill>
        <p:spPr>
          <a:xfrm>
            <a:off x="0" y="1988840"/>
            <a:ext cx="9144000" cy="3816424"/>
          </a:xfrm>
          <a:prstGeom prst="rect">
            <a:avLst/>
          </a:prstGeom>
        </p:spPr>
      </p:pic>
    </p:spTree>
    <p:extLst>
      <p:ext uri="{BB962C8B-B14F-4D97-AF65-F5344CB8AC3E}">
        <p14:creationId xmlns:p14="http://schemas.microsoft.com/office/powerpoint/2010/main" val="1129697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Tshark</a:t>
            </a:r>
            <a:r>
              <a:rPr lang="en-GB" dirty="0"/>
              <a:t> http</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80964"/>
            <a:ext cx="9144000" cy="2296071"/>
          </a:xfrm>
          <a:prstGeom prst="rect">
            <a:avLst/>
          </a:prstGeom>
        </p:spPr>
      </p:pic>
    </p:spTree>
    <p:extLst>
      <p:ext uri="{BB962C8B-B14F-4D97-AF65-F5344CB8AC3E}">
        <p14:creationId xmlns:p14="http://schemas.microsoft.com/office/powerpoint/2010/main" val="42386702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Traffic data</a:t>
            </a:r>
          </a:p>
        </p:txBody>
      </p:sp>
      <p:sp>
        <p:nvSpPr>
          <p:cNvPr id="3" name="Content Placeholder 2"/>
          <p:cNvSpPr>
            <a:spLocks noGrp="1"/>
          </p:cNvSpPr>
          <p:nvPr>
            <p:ph idx="1"/>
          </p:nvPr>
        </p:nvSpPr>
        <p:spPr/>
        <p:txBody>
          <a:bodyPr/>
          <a:lstStyle/>
          <a:p>
            <a:r>
              <a:rPr lang="en-GB" dirty="0"/>
              <a:t>We notice two HTTP requests:</a:t>
            </a:r>
          </a:p>
          <a:p>
            <a:r>
              <a:rPr lang="en-GB" b="1" dirty="0"/>
              <a:t>GET /z12/</a:t>
            </a:r>
            <a:r>
              <a:rPr lang="en-GB" b="1" dirty="0" err="1"/>
              <a:t>config.bin</a:t>
            </a:r>
            <a:endParaRPr lang="en-GB" dirty="0"/>
          </a:p>
          <a:p>
            <a:r>
              <a:rPr lang="en-GB" b="1" dirty="0"/>
              <a:t>POST /z12/</a:t>
            </a:r>
            <a:r>
              <a:rPr lang="en-GB" b="1" dirty="0" err="1"/>
              <a:t>gate.php</a:t>
            </a:r>
            <a:endParaRPr lang="en-GB" dirty="0"/>
          </a:p>
          <a:p>
            <a:endParaRPr lang="en-GB" dirty="0"/>
          </a:p>
          <a:p>
            <a:r>
              <a:rPr lang="en-GB" dirty="0"/>
              <a:t>pattern repeated after roughly 600 seconds </a:t>
            </a:r>
          </a:p>
          <a:p>
            <a:endParaRPr lang="en-GB" dirty="0"/>
          </a:p>
          <a:p>
            <a:r>
              <a:rPr lang="en-GB" dirty="0"/>
              <a:t>HTTP requests format suggests this is some </a:t>
            </a:r>
            <a:r>
              <a:rPr lang="en-GB" dirty="0" err="1"/>
              <a:t>ZeuS</a:t>
            </a:r>
            <a:r>
              <a:rPr lang="en-GB" dirty="0"/>
              <a:t> variant</a:t>
            </a:r>
          </a:p>
        </p:txBody>
      </p:sp>
    </p:spTree>
    <p:extLst>
      <p:ext uri="{BB962C8B-B14F-4D97-AF65-F5344CB8AC3E}">
        <p14:creationId xmlns:p14="http://schemas.microsoft.com/office/powerpoint/2010/main" val="3846345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marL="0" indent="0">
              <a:buNone/>
            </a:pPr>
            <a:endParaRPr lang="en-GB" dirty="0"/>
          </a:p>
          <a:p>
            <a:pPr marL="0" indent="0">
              <a:buNone/>
            </a:pPr>
            <a:r>
              <a:rPr lang="en-GB" dirty="0"/>
              <a:t>“comply or explain” principle </a:t>
            </a:r>
          </a:p>
          <a:p>
            <a:endParaRPr lang="en-GB" dirty="0"/>
          </a:p>
          <a:p>
            <a:pPr marL="0" indent="0">
              <a:buNone/>
            </a:pPr>
            <a:r>
              <a:rPr lang="en-GB" dirty="0"/>
              <a:t>Should be implemented by 1 February 2015 (shorter deadline might be implemented by national authorities) </a:t>
            </a:r>
          </a:p>
        </p:txBody>
      </p:sp>
    </p:spTree>
    <p:extLst>
      <p:ext uri="{BB962C8B-B14F-4D97-AF65-F5344CB8AC3E}">
        <p14:creationId xmlns:p14="http://schemas.microsoft.com/office/powerpoint/2010/main" val="3565297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half" idx="1"/>
          </p:nvPr>
        </p:nvSpPr>
        <p:spPr>
          <a:xfrm>
            <a:off x="1050281" y="3789040"/>
            <a:ext cx="7698432" cy="504056"/>
          </a:xfrm>
        </p:spPr>
        <p:txBody>
          <a:bodyPr/>
          <a:lstStyle/>
          <a:p>
            <a:pPr marL="0" indent="0">
              <a:buNone/>
            </a:pPr>
            <a:r>
              <a:rPr lang="en-US" dirty="0"/>
              <a:t>https://code.google.com/p/volatility/</a:t>
            </a:r>
          </a:p>
        </p:txBody>
      </p:sp>
    </p:spTree>
    <p:extLst>
      <p:ext uri="{BB962C8B-B14F-4D97-AF65-F5344CB8AC3E}">
        <p14:creationId xmlns:p14="http://schemas.microsoft.com/office/powerpoint/2010/main" val="32497112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Volatility</a:t>
            </a:r>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1071950848"/>
              </p:ext>
            </p:extLst>
          </p:nvPr>
        </p:nvGraphicFramePr>
        <p:xfrm>
          <a:off x="545976" y="1700808"/>
          <a:ext cx="7986464" cy="396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70895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088" y="332656"/>
            <a:ext cx="7921625" cy="685800"/>
          </a:xfrm>
        </p:spPr>
        <p:txBody>
          <a:bodyPr/>
          <a:lstStyle/>
          <a:p>
            <a:r>
              <a:rPr lang="en-US" dirty="0"/>
              <a:t>Using volatility I</a:t>
            </a:r>
          </a:p>
        </p:txBody>
      </p:sp>
      <p:sp>
        <p:nvSpPr>
          <p:cNvPr id="3" name="Content Placeholder 2"/>
          <p:cNvSpPr>
            <a:spLocks noGrp="1"/>
          </p:cNvSpPr>
          <p:nvPr>
            <p:ph sz="half" idx="1"/>
          </p:nvPr>
        </p:nvSpPr>
        <p:spPr>
          <a:xfrm>
            <a:off x="467544" y="1268760"/>
            <a:ext cx="8562528" cy="439688"/>
          </a:xfrm>
          <a:solidFill>
            <a:schemeClr val="bg1">
              <a:lumMod val="95000"/>
            </a:schemeClr>
          </a:solidFill>
          <a:ln>
            <a:solidFill>
              <a:schemeClr val="tx1"/>
            </a:solidFill>
          </a:ln>
        </p:spPr>
        <p:txBody>
          <a:bodyPr/>
          <a:lstStyle/>
          <a:p>
            <a:pPr marL="0" indent="0">
              <a:buNone/>
            </a:pPr>
            <a:r>
              <a:rPr lang="fr-FR" sz="1600" b="1" dirty="0">
                <a:latin typeface="Courier New" panose="02070309020205020404" pitchFamily="49" charset="0"/>
                <a:cs typeface="Courier New" panose="02070309020205020404" pitchFamily="49" charset="0"/>
              </a:rPr>
              <a:t>$ python vol.py -f [image] --profile=[profile] [plugin] </a:t>
            </a:r>
            <a:endParaRPr lang="en-US" sz="1600" b="1" dirty="0">
              <a:latin typeface="Courier New" panose="02070309020205020404" pitchFamily="49" charset="0"/>
              <a:cs typeface="Courier New" panose="02070309020205020404" pitchFamily="49" charset="0"/>
            </a:endParaRPr>
          </a:p>
        </p:txBody>
      </p:sp>
      <p:sp>
        <p:nvSpPr>
          <p:cNvPr id="5" name="Content Placeholder 2"/>
          <p:cNvSpPr>
            <a:spLocks noGrp="1"/>
          </p:cNvSpPr>
          <p:nvPr>
            <p:ph sz="half" idx="2"/>
          </p:nvPr>
        </p:nvSpPr>
        <p:spPr>
          <a:xfrm>
            <a:off x="473968" y="1909192"/>
            <a:ext cx="8562528" cy="439688"/>
          </a:xfrm>
          <a:solidFill>
            <a:schemeClr val="bg1">
              <a:lumMod val="95000"/>
            </a:schemeClr>
          </a:solidFill>
          <a:ln>
            <a:solidFill>
              <a:schemeClr val="tx1"/>
            </a:solidFill>
          </a:ln>
        </p:spPr>
        <p:txBody>
          <a:bodyPr/>
          <a:lstStyle/>
          <a:p>
            <a:pPr marL="0" indent="0">
              <a:buNone/>
            </a:pPr>
            <a:r>
              <a:rPr lang="en-US" sz="1600" b="1" dirty="0">
                <a:latin typeface="Courier New" panose="02070309020205020404" pitchFamily="49" charset="0"/>
                <a:cs typeface="Courier New" panose="02070309020205020404" pitchFamily="49" charset="0"/>
              </a:rPr>
              <a:t>$ python vol.py -f /path/to/</a:t>
            </a:r>
            <a:r>
              <a:rPr lang="en-US" sz="1600" b="1" dirty="0" err="1">
                <a:latin typeface="Courier New" panose="02070309020205020404" pitchFamily="49" charset="0"/>
                <a:cs typeface="Courier New" panose="02070309020205020404" pitchFamily="49" charset="0"/>
              </a:rPr>
              <a:t>memory.img</a:t>
            </a:r>
            <a:r>
              <a:rPr lang="en-US" sz="1600" b="1" dirty="0">
                <a:latin typeface="Courier New" panose="02070309020205020404" pitchFamily="49" charset="0"/>
                <a:cs typeface="Courier New" panose="02070309020205020404" pitchFamily="49" charset="0"/>
              </a:rPr>
              <a:t> --profile=Win7SP1x64 </a:t>
            </a:r>
            <a:r>
              <a:rPr lang="en-US" sz="1600" b="1" dirty="0" err="1">
                <a:latin typeface="Courier New" panose="02070309020205020404" pitchFamily="49" charset="0"/>
                <a:cs typeface="Courier New" panose="02070309020205020404" pitchFamily="49" charset="0"/>
              </a:rPr>
              <a:t>pslist</a:t>
            </a:r>
            <a:endParaRPr lang="en-US" sz="1600" b="1" dirty="0">
              <a:latin typeface="Courier New" panose="02070309020205020404" pitchFamily="49" charset="0"/>
              <a:cs typeface="Courier New" panose="02070309020205020404" pitchFamily="49" charset="0"/>
            </a:endParaRPr>
          </a:p>
        </p:txBody>
      </p:sp>
      <p:sp>
        <p:nvSpPr>
          <p:cNvPr id="6" name="Content Placeholder 2"/>
          <p:cNvSpPr>
            <a:spLocks noGrp="1"/>
          </p:cNvSpPr>
          <p:nvPr>
            <p:ph sz="half" idx="4294967295"/>
          </p:nvPr>
        </p:nvSpPr>
        <p:spPr>
          <a:xfrm>
            <a:off x="1050032" y="2431278"/>
            <a:ext cx="7410400" cy="3878041"/>
          </a:xfrm>
          <a:solidFill>
            <a:schemeClr val="bg1">
              <a:lumMod val="95000"/>
            </a:schemeClr>
          </a:solidFill>
          <a:ln>
            <a:solidFill>
              <a:schemeClr val="tx1"/>
            </a:solidFill>
          </a:ln>
        </p:spPr>
        <p:txBody>
          <a:bodyPr/>
          <a:lstStyle/>
          <a:p>
            <a:pPr marL="0" indent="0">
              <a:buNone/>
            </a:pPr>
            <a:r>
              <a:rPr lang="en-GB" sz="1400" dirty="0">
                <a:latin typeface="Courier New" panose="02070309020205020404" pitchFamily="49" charset="0"/>
                <a:cs typeface="Courier New" panose="02070309020205020404" pitchFamily="49" charset="0"/>
              </a:rPr>
              <a:t>$ </a:t>
            </a:r>
            <a:r>
              <a:rPr lang="en-GB" sz="1400" b="1" dirty="0">
                <a:latin typeface="Courier New" panose="02070309020205020404" pitchFamily="49" charset="0"/>
                <a:cs typeface="Courier New" panose="02070309020205020404" pitchFamily="49" charset="0"/>
              </a:rPr>
              <a:t>python vol.py -f ~/Desktop/win7_trial_64bit.raw </a:t>
            </a:r>
            <a:r>
              <a:rPr lang="en-GB" sz="1400" b="1" dirty="0" err="1">
                <a:latin typeface="Courier New" panose="02070309020205020404" pitchFamily="49" charset="0"/>
                <a:cs typeface="Courier New" panose="02070309020205020404" pitchFamily="49" charset="0"/>
              </a:rPr>
              <a:t>imageinfo</a:t>
            </a:r>
            <a:br>
              <a:rPr lang="en-GB" sz="1400" dirty="0">
                <a:latin typeface="Courier New" panose="02070309020205020404" pitchFamily="49" charset="0"/>
                <a:cs typeface="Courier New" panose="02070309020205020404" pitchFamily="49" charset="0"/>
              </a:rPr>
            </a:br>
            <a:r>
              <a:rPr lang="en-GB" sz="1400" dirty="0">
                <a:latin typeface="Courier New" panose="02070309020205020404" pitchFamily="49" charset="0"/>
                <a:cs typeface="Courier New" panose="02070309020205020404" pitchFamily="49" charset="0"/>
              </a:rPr>
              <a:t>Volatile Systems Volatility Framework 2.1_alpha</a:t>
            </a:r>
            <a:br>
              <a:rPr lang="en-GB" sz="1400" dirty="0">
                <a:latin typeface="Courier New" panose="02070309020205020404" pitchFamily="49" charset="0"/>
                <a:cs typeface="Courier New" panose="02070309020205020404" pitchFamily="49" charset="0"/>
              </a:rPr>
            </a:br>
            <a:r>
              <a:rPr lang="en-GB" sz="1400" dirty="0">
                <a:latin typeface="Courier New" panose="02070309020205020404" pitchFamily="49" charset="0"/>
                <a:cs typeface="Courier New" panose="02070309020205020404" pitchFamily="49" charset="0"/>
              </a:rPr>
              <a:t>Determining profile based on KDBG search...</a:t>
            </a:r>
            <a:br>
              <a:rPr lang="en-GB" sz="1400" dirty="0">
                <a:latin typeface="Courier New" panose="02070309020205020404" pitchFamily="49" charset="0"/>
                <a:cs typeface="Courier New" panose="02070309020205020404" pitchFamily="49" charset="0"/>
              </a:rPr>
            </a:br>
            <a:br>
              <a:rPr lang="en-GB" sz="1400" dirty="0">
                <a:latin typeface="Courier New" panose="02070309020205020404" pitchFamily="49" charset="0"/>
                <a:cs typeface="Courier New" panose="02070309020205020404" pitchFamily="49" charset="0"/>
              </a:rPr>
            </a:br>
            <a:r>
              <a:rPr lang="en-GB" sz="1400" dirty="0">
                <a:latin typeface="Courier New" panose="02070309020205020404" pitchFamily="49" charset="0"/>
                <a:cs typeface="Courier New" panose="02070309020205020404" pitchFamily="49" charset="0"/>
              </a:rPr>
              <a:t>          Suggested Profile(s) : Win7SP0x64, Win7SP1x64, Win2008R2SP0x64, Win2008R2SP1x64</a:t>
            </a:r>
            <a:br>
              <a:rPr lang="en-GB" sz="1400" dirty="0">
                <a:latin typeface="Courier New" panose="02070309020205020404" pitchFamily="49" charset="0"/>
                <a:cs typeface="Courier New" panose="02070309020205020404" pitchFamily="49" charset="0"/>
              </a:rPr>
            </a:br>
            <a:r>
              <a:rPr lang="en-GB" sz="1400" dirty="0">
                <a:latin typeface="Courier New" panose="02070309020205020404" pitchFamily="49" charset="0"/>
                <a:cs typeface="Courier New" panose="02070309020205020404" pitchFamily="49" charset="0"/>
              </a:rPr>
              <a:t>                     AS Layer1 : AMD64PagedMemory (Kernel AS)</a:t>
            </a:r>
            <a:br>
              <a:rPr lang="en-GB" sz="1400" dirty="0">
                <a:latin typeface="Courier New" panose="02070309020205020404" pitchFamily="49" charset="0"/>
                <a:cs typeface="Courier New" panose="02070309020205020404" pitchFamily="49" charset="0"/>
              </a:rPr>
            </a:br>
            <a:r>
              <a:rPr lang="en-GB" sz="1400" dirty="0">
                <a:latin typeface="Courier New" panose="02070309020205020404" pitchFamily="49" charset="0"/>
                <a:cs typeface="Courier New" panose="02070309020205020404" pitchFamily="49" charset="0"/>
              </a:rPr>
              <a:t>                     AS Layer2 : </a:t>
            </a:r>
            <a:r>
              <a:rPr lang="en-GB" sz="1400" dirty="0" err="1">
                <a:latin typeface="Courier New" panose="02070309020205020404" pitchFamily="49" charset="0"/>
                <a:cs typeface="Courier New" panose="02070309020205020404" pitchFamily="49" charset="0"/>
              </a:rPr>
              <a:t>FileAddressSpace</a:t>
            </a:r>
            <a:r>
              <a:rPr lang="en-GB" sz="1400" dirty="0">
                <a:latin typeface="Courier New" panose="02070309020205020404" pitchFamily="49" charset="0"/>
                <a:cs typeface="Courier New" panose="02070309020205020404" pitchFamily="49" charset="0"/>
              </a:rPr>
              <a:t> (/Users/Michael/Desktop/win7_trial_64bit.raw)</a:t>
            </a:r>
            <a:br>
              <a:rPr lang="en-GB" sz="1400" dirty="0">
                <a:latin typeface="Courier New" panose="02070309020205020404" pitchFamily="49" charset="0"/>
                <a:cs typeface="Courier New" panose="02070309020205020404" pitchFamily="49" charset="0"/>
              </a:rPr>
            </a:br>
            <a:r>
              <a:rPr lang="en-GB" sz="1400" dirty="0">
                <a:latin typeface="Courier New" panose="02070309020205020404" pitchFamily="49" charset="0"/>
                <a:cs typeface="Courier New" panose="02070309020205020404" pitchFamily="49" charset="0"/>
              </a:rPr>
              <a:t>                      PAE type : PAE</a:t>
            </a:r>
            <a:br>
              <a:rPr lang="en-GB" sz="1400" dirty="0">
                <a:latin typeface="Courier New" panose="02070309020205020404" pitchFamily="49" charset="0"/>
                <a:cs typeface="Courier New" panose="02070309020205020404" pitchFamily="49" charset="0"/>
              </a:rPr>
            </a:br>
            <a:r>
              <a:rPr lang="en-GB" sz="1400" dirty="0">
                <a:latin typeface="Courier New" panose="02070309020205020404" pitchFamily="49" charset="0"/>
                <a:cs typeface="Courier New" panose="02070309020205020404" pitchFamily="49" charset="0"/>
              </a:rPr>
              <a:t>                           DTB : 0x187000L</a:t>
            </a:r>
            <a:br>
              <a:rPr lang="en-GB" sz="1400" dirty="0">
                <a:latin typeface="Courier New" panose="02070309020205020404" pitchFamily="49" charset="0"/>
                <a:cs typeface="Courier New" panose="02070309020205020404" pitchFamily="49" charset="0"/>
              </a:rPr>
            </a:br>
            <a:r>
              <a:rPr lang="en-GB" sz="1400" dirty="0">
                <a:latin typeface="Courier New" panose="02070309020205020404" pitchFamily="49" charset="0"/>
                <a:cs typeface="Courier New" panose="02070309020205020404" pitchFamily="49" charset="0"/>
              </a:rPr>
              <a:t>                          KDBG : 0xf80002803070</a:t>
            </a:r>
            <a:br>
              <a:rPr lang="en-GB" sz="1400" dirty="0">
                <a:latin typeface="Courier New" panose="02070309020205020404" pitchFamily="49" charset="0"/>
                <a:cs typeface="Courier New" panose="02070309020205020404" pitchFamily="49" charset="0"/>
              </a:rPr>
            </a:br>
            <a:r>
              <a:rPr lang="en-GB" sz="1400" dirty="0">
                <a:latin typeface="Courier New" panose="02070309020205020404" pitchFamily="49" charset="0"/>
                <a:cs typeface="Courier New" panose="02070309020205020404" pitchFamily="49" charset="0"/>
              </a:rPr>
              <a:t>          Number of Processors : 1</a:t>
            </a:r>
            <a:br>
              <a:rPr lang="en-GB" sz="1400" dirty="0">
                <a:latin typeface="Courier New" panose="02070309020205020404" pitchFamily="49" charset="0"/>
                <a:cs typeface="Courier New" panose="02070309020205020404" pitchFamily="49" charset="0"/>
              </a:rPr>
            </a:br>
            <a:r>
              <a:rPr lang="en-GB" sz="1400" dirty="0">
                <a:latin typeface="Courier New" panose="02070309020205020404" pitchFamily="49" charset="0"/>
                <a:cs typeface="Courier New" panose="02070309020205020404" pitchFamily="49" charset="0"/>
              </a:rPr>
              <a:t>     Image Type (Service Pack) : 0</a:t>
            </a:r>
            <a:br>
              <a:rPr lang="en-GB" sz="1400" dirty="0">
                <a:latin typeface="Courier New" panose="02070309020205020404" pitchFamily="49" charset="0"/>
                <a:cs typeface="Courier New" panose="02070309020205020404" pitchFamily="49" charset="0"/>
              </a:rPr>
            </a:br>
            <a:r>
              <a:rPr lang="en-GB" sz="1400" dirty="0">
                <a:latin typeface="Courier New" panose="02070309020205020404" pitchFamily="49" charset="0"/>
                <a:cs typeface="Courier New" panose="02070309020205020404" pitchFamily="49" charset="0"/>
              </a:rPr>
              <a:t>                KPCR for CPU 0 : 0xfffff80002804d00L</a:t>
            </a:r>
            <a:br>
              <a:rPr lang="en-GB" sz="1400" dirty="0">
                <a:latin typeface="Courier New" panose="02070309020205020404" pitchFamily="49" charset="0"/>
                <a:cs typeface="Courier New" panose="02070309020205020404" pitchFamily="49" charset="0"/>
              </a:rPr>
            </a:br>
            <a:r>
              <a:rPr lang="en-GB" sz="1400" dirty="0">
                <a:latin typeface="Courier New" panose="02070309020205020404" pitchFamily="49" charset="0"/>
                <a:cs typeface="Courier New" panose="02070309020205020404" pitchFamily="49" charset="0"/>
              </a:rPr>
              <a:t>             KUSER_SHARED_DATA : 0xfffff78000000000L</a:t>
            </a:r>
            <a:br>
              <a:rPr lang="en-GB" sz="1400" dirty="0">
                <a:latin typeface="Courier New" panose="02070309020205020404" pitchFamily="49" charset="0"/>
                <a:cs typeface="Courier New" panose="02070309020205020404" pitchFamily="49" charset="0"/>
              </a:rPr>
            </a:br>
            <a:r>
              <a:rPr lang="en-GB" sz="1400" dirty="0">
                <a:latin typeface="Courier New" panose="02070309020205020404" pitchFamily="49" charset="0"/>
                <a:cs typeface="Courier New" panose="02070309020205020404" pitchFamily="49" charset="0"/>
              </a:rPr>
              <a:t>           Image date and time : 2012-02-22 11:29:02 UTC+0000</a:t>
            </a:r>
            <a:br>
              <a:rPr lang="en-GB" sz="1400" dirty="0">
                <a:latin typeface="Courier New" panose="02070309020205020404" pitchFamily="49" charset="0"/>
                <a:cs typeface="Courier New" panose="02070309020205020404" pitchFamily="49" charset="0"/>
              </a:rPr>
            </a:br>
            <a:r>
              <a:rPr lang="en-GB" sz="1400" dirty="0">
                <a:latin typeface="Courier New" panose="02070309020205020404" pitchFamily="49" charset="0"/>
                <a:cs typeface="Courier New" panose="02070309020205020404" pitchFamily="49" charset="0"/>
              </a:rPr>
              <a:t>     Image local date and time : 2012-02-22 03:29:02 -0800</a:t>
            </a:r>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25483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9221" y="260648"/>
            <a:ext cx="7921625" cy="685800"/>
          </a:xfrm>
        </p:spPr>
        <p:txBody>
          <a:bodyPr/>
          <a:lstStyle/>
          <a:p>
            <a:r>
              <a:rPr lang="en-US" dirty="0" err="1"/>
              <a:t>TOols</a:t>
            </a:r>
            <a:endParaRPr lang="en-US" dirty="0"/>
          </a:p>
        </p:txBody>
      </p:sp>
      <p:sp>
        <p:nvSpPr>
          <p:cNvPr id="5" name="TextBox 4"/>
          <p:cNvSpPr txBox="1"/>
          <p:nvPr/>
        </p:nvSpPr>
        <p:spPr>
          <a:xfrm>
            <a:off x="827584" y="6109274"/>
            <a:ext cx="3174267" cy="261610"/>
          </a:xfrm>
          <a:prstGeom prst="rect">
            <a:avLst/>
          </a:prstGeom>
          <a:noFill/>
        </p:spPr>
        <p:txBody>
          <a:bodyPr wrap="none" rtlCol="0">
            <a:spAutoFit/>
          </a:bodyPr>
          <a:lstStyle/>
          <a:p>
            <a:r>
              <a:rPr lang="en-US" sz="1100" dirty="0"/>
              <a:t>http://www.forensicswiki.org/wiki/Memory_analysis</a:t>
            </a:r>
          </a:p>
        </p:txBody>
      </p:sp>
      <p:sp>
        <p:nvSpPr>
          <p:cNvPr id="4" name="Content Placeholder 3"/>
          <p:cNvSpPr>
            <a:spLocks noGrp="1"/>
          </p:cNvSpPr>
          <p:nvPr>
            <p:ph sz="half" idx="1"/>
          </p:nvPr>
        </p:nvSpPr>
        <p:spPr>
          <a:xfrm>
            <a:off x="611560" y="1268760"/>
            <a:ext cx="7344816" cy="4464496"/>
          </a:xfrm>
        </p:spPr>
        <p:txBody>
          <a:bodyPr/>
          <a:lstStyle/>
          <a:p>
            <a:pPr marL="0" indent="0">
              <a:buNone/>
            </a:pPr>
            <a:r>
              <a:rPr lang="en-GB" sz="1600" dirty="0" err="1"/>
              <a:t>Belkasoft</a:t>
            </a:r>
            <a:r>
              <a:rPr lang="en-GB" sz="1600" dirty="0"/>
              <a:t> Live RAM Capture</a:t>
            </a:r>
          </a:p>
          <a:p>
            <a:pPr marL="0" indent="0">
              <a:buNone/>
            </a:pPr>
            <a:r>
              <a:rPr lang="en-GB" sz="1600" dirty="0" err="1"/>
              <a:t>WindowsSCOPE</a:t>
            </a:r>
            <a:r>
              <a:rPr lang="en-GB" sz="1600" dirty="0"/>
              <a:t> Live  </a:t>
            </a:r>
          </a:p>
          <a:p>
            <a:pPr marL="0" indent="0">
              <a:buNone/>
            </a:pPr>
            <a:r>
              <a:rPr lang="en-GB" sz="1600" dirty="0"/>
              <a:t>winen.exe </a:t>
            </a:r>
          </a:p>
          <a:p>
            <a:pPr marL="0" indent="0">
              <a:buNone/>
            </a:pPr>
            <a:r>
              <a:rPr lang="en-GB" sz="1600" dirty="0" err="1"/>
              <a:t>Mdd</a:t>
            </a:r>
            <a:r>
              <a:rPr lang="en-GB" sz="1600" dirty="0"/>
              <a:t> (Memory DD) (ManTech) </a:t>
            </a:r>
          </a:p>
          <a:p>
            <a:pPr marL="0" indent="0">
              <a:buNone/>
            </a:pPr>
            <a:r>
              <a:rPr lang="en-GB" sz="1600" dirty="0"/>
              <a:t>MANDIANT </a:t>
            </a:r>
            <a:r>
              <a:rPr lang="en-GB" sz="1600" dirty="0" err="1"/>
              <a:t>Memoryze</a:t>
            </a:r>
            <a:endParaRPr lang="en-GB" sz="1600" dirty="0"/>
          </a:p>
          <a:p>
            <a:pPr marL="0" indent="0">
              <a:buNone/>
            </a:pPr>
            <a:r>
              <a:rPr lang="en-GB" sz="1600" dirty="0" err="1"/>
              <a:t>Moonsols</a:t>
            </a:r>
            <a:r>
              <a:rPr lang="en-GB" sz="1600" dirty="0"/>
              <a:t> </a:t>
            </a:r>
            <a:r>
              <a:rPr lang="en-GB" sz="1600" dirty="0" err="1"/>
              <a:t>DumpIt</a:t>
            </a:r>
            <a:endParaRPr lang="en-GB" sz="1600" dirty="0"/>
          </a:p>
          <a:p>
            <a:pPr marL="0" indent="0">
              <a:buNone/>
            </a:pPr>
            <a:endParaRPr lang="en-GB" sz="1600" dirty="0"/>
          </a:p>
          <a:p>
            <a:pPr marL="0" indent="0">
              <a:buNone/>
            </a:pPr>
            <a:endParaRPr lang="en-US" sz="1600" dirty="0"/>
          </a:p>
        </p:txBody>
      </p:sp>
    </p:spTree>
    <p:extLst>
      <p:ext uri="{BB962C8B-B14F-4D97-AF65-F5344CB8AC3E}">
        <p14:creationId xmlns:p14="http://schemas.microsoft.com/office/powerpoint/2010/main" val="11302394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7921625" cy="685800"/>
          </a:xfrm>
        </p:spPr>
        <p:txBody>
          <a:bodyPr/>
          <a:lstStyle/>
          <a:p>
            <a:r>
              <a:rPr lang="en-GB" dirty="0"/>
              <a:t>Dump of physical memory</a:t>
            </a:r>
          </a:p>
        </p:txBody>
      </p:sp>
      <p:pic>
        <p:nvPicPr>
          <p:cNvPr id="4" name="Obraz 10"/>
          <p:cNvPicPr>
            <a:picLocks noGrp="1"/>
          </p:cNvPicPr>
          <p:nvPr>
            <p:ph idx="1"/>
          </p:nvPr>
        </p:nvPicPr>
        <p:blipFill>
          <a:blip r:embed="rId3">
            <a:extLst>
              <a:ext uri="{28A0092B-C50C-407E-A947-70E740481C1C}">
                <a14:useLocalDpi xmlns:a14="http://schemas.microsoft.com/office/drawing/2010/main"/>
              </a:ext>
            </a:extLst>
          </a:blip>
          <a:stretch>
            <a:fillRect/>
          </a:stretch>
        </p:blipFill>
        <p:spPr>
          <a:xfrm>
            <a:off x="539552" y="1196752"/>
            <a:ext cx="8352927" cy="5040560"/>
          </a:xfrm>
          <a:prstGeom prst="rect">
            <a:avLst/>
          </a:prstGeom>
        </p:spPr>
      </p:pic>
    </p:spTree>
    <p:extLst>
      <p:ext uri="{BB962C8B-B14F-4D97-AF65-F5344CB8AC3E}">
        <p14:creationId xmlns:p14="http://schemas.microsoft.com/office/powerpoint/2010/main" val="21112965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Dump of physical memory</a:t>
            </a:r>
          </a:p>
        </p:txBody>
      </p:sp>
      <p:sp>
        <p:nvSpPr>
          <p:cNvPr id="3" name="Content Placeholder 2"/>
          <p:cNvSpPr>
            <a:spLocks noGrp="1"/>
          </p:cNvSpPr>
          <p:nvPr>
            <p:ph idx="1"/>
          </p:nvPr>
        </p:nvSpPr>
        <p:spPr>
          <a:xfrm>
            <a:off x="251520" y="1916832"/>
            <a:ext cx="8568952" cy="3962400"/>
          </a:xfrm>
        </p:spPr>
        <p:txBody>
          <a:bodyPr/>
          <a:lstStyle/>
          <a:p>
            <a:pPr marL="0" indent="0">
              <a:buNone/>
            </a:pPr>
            <a:r>
              <a:rPr lang="en-GB" b="1" dirty="0"/>
              <a:t>/home/</a:t>
            </a:r>
            <a:r>
              <a:rPr lang="en-GB" b="1" dirty="0" err="1"/>
              <a:t>enisa</a:t>
            </a:r>
            <a:r>
              <a:rPr lang="en-GB" b="1" dirty="0"/>
              <a:t>/</a:t>
            </a:r>
            <a:r>
              <a:rPr lang="en-GB" b="1" dirty="0" err="1"/>
              <a:t>enisa</a:t>
            </a:r>
            <a:r>
              <a:rPr lang="en-GB" b="1" dirty="0"/>
              <a:t>/forensic2/</a:t>
            </a:r>
            <a:r>
              <a:rPr lang="en-GB" b="1" dirty="0" err="1"/>
              <a:t>memdump.raw</a:t>
            </a:r>
            <a:endParaRPr lang="en-GB" b="1" dirty="0"/>
          </a:p>
          <a:p>
            <a:pPr marL="0" lvl="0" indent="0">
              <a:buNone/>
            </a:pPr>
            <a:r>
              <a:rPr lang="en-GB" dirty="0"/>
              <a:t>Standard command lines </a:t>
            </a:r>
            <a:r>
              <a:rPr lang="en-GB" dirty="0" err="1"/>
              <a:t>utils</a:t>
            </a:r>
            <a:r>
              <a:rPr lang="en-GB" dirty="0"/>
              <a:t> (bash, </a:t>
            </a:r>
            <a:r>
              <a:rPr lang="en-GB" dirty="0" err="1"/>
              <a:t>grep</a:t>
            </a:r>
            <a:r>
              <a:rPr lang="en-GB" dirty="0"/>
              <a:t>, sort, cut, etc.)</a:t>
            </a:r>
          </a:p>
          <a:p>
            <a:endParaRPr lang="en-GB" dirty="0"/>
          </a:p>
          <a:p>
            <a:endParaRPr lang="en-GB" dirty="0"/>
          </a:p>
          <a:p>
            <a:pPr marL="0" indent="0">
              <a:buNone/>
            </a:pPr>
            <a:r>
              <a:rPr lang="en-GB" b="1" dirty="0"/>
              <a:t>Volatility Framework ver. 2.3 </a:t>
            </a:r>
          </a:p>
        </p:txBody>
      </p:sp>
    </p:spTree>
    <p:extLst>
      <p:ext uri="{BB962C8B-B14F-4D97-AF65-F5344CB8AC3E}">
        <p14:creationId xmlns:p14="http://schemas.microsoft.com/office/powerpoint/2010/main" val="42025252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Connections</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504" y="4218370"/>
            <a:ext cx="9117528" cy="1154846"/>
          </a:xfrm>
          <a:prstGeom prst="rect">
            <a:avLst/>
          </a:prstGeom>
        </p:spPr>
      </p:pic>
      <p:sp>
        <p:nvSpPr>
          <p:cNvPr id="5" name="Content Placeholder 4"/>
          <p:cNvSpPr>
            <a:spLocks noGrp="1"/>
          </p:cNvSpPr>
          <p:nvPr>
            <p:ph idx="1"/>
          </p:nvPr>
        </p:nvSpPr>
        <p:spPr/>
        <p:txBody>
          <a:bodyPr/>
          <a:lstStyle/>
          <a:p>
            <a:r>
              <a:rPr lang="en-US" dirty="0"/>
              <a:t>x86 and x64 Windows XP and Windows 2003 Server</a:t>
            </a:r>
          </a:p>
        </p:txBody>
      </p:sp>
    </p:spTree>
    <p:extLst>
      <p:ext uri="{BB962C8B-B14F-4D97-AF65-F5344CB8AC3E}">
        <p14:creationId xmlns:p14="http://schemas.microsoft.com/office/powerpoint/2010/main" val="26000856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Connscan</a:t>
            </a:r>
            <a:r>
              <a:rPr lang="en-GB" dirty="0"/>
              <a:t> (past connections, but still not overwritten by other data)</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495" y="3060879"/>
            <a:ext cx="9170565" cy="1808281"/>
          </a:xfrm>
          <a:prstGeom prst="rect">
            <a:avLst/>
          </a:prstGeom>
        </p:spPr>
      </p:pic>
      <p:sp>
        <p:nvSpPr>
          <p:cNvPr id="5" name="Content Placeholder 4"/>
          <p:cNvSpPr>
            <a:spLocks noGrp="1"/>
          </p:cNvSpPr>
          <p:nvPr>
            <p:ph idx="1"/>
          </p:nvPr>
        </p:nvSpPr>
        <p:spPr/>
        <p:txBody>
          <a:bodyPr/>
          <a:lstStyle/>
          <a:p>
            <a:r>
              <a:rPr lang="en-US" dirty="0"/>
              <a:t>x86 and x64 Windows XP and Windows 2003 Server</a:t>
            </a:r>
          </a:p>
          <a:p>
            <a:endParaRPr lang="en-GB" dirty="0"/>
          </a:p>
        </p:txBody>
      </p:sp>
    </p:spTree>
    <p:extLst>
      <p:ext uri="{BB962C8B-B14F-4D97-AF65-F5344CB8AC3E}">
        <p14:creationId xmlns:p14="http://schemas.microsoft.com/office/powerpoint/2010/main" val="26329096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Connections and PID</a:t>
            </a:r>
          </a:p>
        </p:txBody>
      </p:sp>
      <p:sp>
        <p:nvSpPr>
          <p:cNvPr id="3" name="Content Placeholder 2"/>
          <p:cNvSpPr>
            <a:spLocks noGrp="1"/>
          </p:cNvSpPr>
          <p:nvPr>
            <p:ph idx="1"/>
          </p:nvPr>
        </p:nvSpPr>
        <p:spPr/>
        <p:txBody>
          <a:bodyPr/>
          <a:lstStyle/>
          <a:p>
            <a:pPr marL="0" indent="0">
              <a:buNone/>
            </a:pPr>
            <a:r>
              <a:rPr lang="en-GB" b="1" dirty="0"/>
              <a:t>IP 173.194.70.94 port 80</a:t>
            </a:r>
          </a:p>
          <a:p>
            <a:pPr marL="0" indent="0">
              <a:buNone/>
            </a:pPr>
            <a:endParaRPr lang="en-GB" b="1" dirty="0"/>
          </a:p>
          <a:p>
            <a:pPr marL="0" indent="0">
              <a:buNone/>
            </a:pPr>
            <a:r>
              <a:rPr lang="en-GB" b="1" dirty="0"/>
              <a:t>we identified the windows process ID (PID) that opened the connections: 236</a:t>
            </a:r>
          </a:p>
        </p:txBody>
      </p:sp>
    </p:spTree>
    <p:extLst>
      <p:ext uri="{BB962C8B-B14F-4D97-AF65-F5344CB8AC3E}">
        <p14:creationId xmlns:p14="http://schemas.microsoft.com/office/powerpoint/2010/main" val="12842379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629" y="877466"/>
            <a:ext cx="7921625" cy="685800"/>
          </a:xfrm>
        </p:spPr>
        <p:txBody>
          <a:bodyPr/>
          <a:lstStyle/>
          <a:p>
            <a:r>
              <a:rPr lang="en-GB" dirty="0" err="1"/>
              <a:t>pslist</a:t>
            </a:r>
            <a:r>
              <a:rPr lang="en-GB" dirty="0"/>
              <a:t> and </a:t>
            </a:r>
            <a:r>
              <a:rPr lang="en-GB" dirty="0" err="1"/>
              <a:t>pstree</a:t>
            </a:r>
            <a:endParaRPr lang="en-GB"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563266"/>
            <a:ext cx="9144000" cy="4962078"/>
          </a:xfrm>
          <a:prstGeom prst="rect">
            <a:avLst/>
          </a:prstGeom>
        </p:spPr>
      </p:pic>
      <p:sp>
        <p:nvSpPr>
          <p:cNvPr id="5" name="Content Placeholder 4"/>
          <p:cNvSpPr>
            <a:spLocks noGrp="1"/>
          </p:cNvSpPr>
          <p:nvPr>
            <p:ph idx="1"/>
          </p:nvPr>
        </p:nvSpPr>
        <p:spPr/>
        <p:txBody>
          <a:bodyPr/>
          <a:lstStyle/>
          <a:p>
            <a:endParaRPr lang="en-GB" dirty="0"/>
          </a:p>
        </p:txBody>
      </p:sp>
    </p:spTree>
    <p:extLst>
      <p:ext uri="{BB962C8B-B14F-4D97-AF65-F5344CB8AC3E}">
        <p14:creationId xmlns:p14="http://schemas.microsoft.com/office/powerpoint/2010/main" val="260520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066800"/>
            <a:ext cx="8712968" cy="685800"/>
          </a:xfrm>
        </p:spPr>
        <p:txBody>
          <a:bodyPr/>
          <a:lstStyle/>
          <a:p>
            <a:r>
              <a:rPr lang="en-GB" dirty="0"/>
              <a:t>General control and security environment</a:t>
            </a:r>
          </a:p>
        </p:txBody>
      </p:sp>
      <p:sp>
        <p:nvSpPr>
          <p:cNvPr id="3" name="Content Placeholder 2"/>
          <p:cNvSpPr>
            <a:spLocks noGrp="1"/>
          </p:cNvSpPr>
          <p:nvPr>
            <p:ph idx="1"/>
          </p:nvPr>
        </p:nvSpPr>
        <p:spPr>
          <a:xfrm>
            <a:off x="467544" y="1981200"/>
            <a:ext cx="8281169" cy="3962400"/>
          </a:xfrm>
        </p:spPr>
        <p:txBody>
          <a:bodyPr/>
          <a:lstStyle/>
          <a:p>
            <a:r>
              <a:rPr lang="en-GB" dirty="0"/>
              <a:t>Consider technology risks on both sides</a:t>
            </a:r>
          </a:p>
          <a:p>
            <a:r>
              <a:rPr lang="en-GB" dirty="0"/>
              <a:t>Incident monitoring, handling and reporting (immediately in some cases)</a:t>
            </a:r>
          </a:p>
          <a:p>
            <a:r>
              <a:rPr lang="en-GB" dirty="0"/>
              <a:t>Network segregation and least privilege principle</a:t>
            </a:r>
          </a:p>
          <a:p>
            <a:r>
              <a:rPr lang="en-GB" dirty="0"/>
              <a:t>Hardening and having sec. solutions</a:t>
            </a:r>
          </a:p>
          <a:p>
            <a:r>
              <a:rPr lang="en-GB" dirty="0"/>
              <a:t>Privacy by design and data minimisation</a:t>
            </a:r>
          </a:p>
          <a:p>
            <a:r>
              <a:rPr lang="en-GB" dirty="0"/>
              <a:t>Security testing  and auditing</a:t>
            </a:r>
          </a:p>
          <a:p>
            <a:r>
              <a:rPr lang="en-GB" dirty="0"/>
              <a:t>E-merchants must comply and implement security solutions (contractually)</a:t>
            </a:r>
          </a:p>
          <a:p>
            <a:endParaRPr lang="en-GB" dirty="0"/>
          </a:p>
          <a:p>
            <a:endParaRPr lang="en-GB" dirty="0"/>
          </a:p>
        </p:txBody>
      </p:sp>
    </p:spTree>
    <p:extLst>
      <p:ext uri="{BB962C8B-B14F-4D97-AF65-F5344CB8AC3E}">
        <p14:creationId xmlns:p14="http://schemas.microsoft.com/office/powerpoint/2010/main" val="5458225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Psxview</a:t>
            </a:r>
            <a:endParaRPr lang="en-GB" dirty="0"/>
          </a:p>
        </p:txBody>
      </p:sp>
      <p:sp>
        <p:nvSpPr>
          <p:cNvPr id="3" name="Content Placeholder 2"/>
          <p:cNvSpPr>
            <a:spLocks noGrp="1"/>
          </p:cNvSpPr>
          <p:nvPr>
            <p:ph idx="1"/>
          </p:nvPr>
        </p:nvSpPr>
        <p:spPr>
          <a:xfrm>
            <a:off x="815256" y="1988840"/>
            <a:ext cx="7921625" cy="3962400"/>
          </a:xfrm>
        </p:spPr>
        <p:txBody>
          <a:bodyPr/>
          <a:lstStyle/>
          <a:p>
            <a:pPr marL="0" indent="0" fontAlgn="t">
              <a:buNone/>
            </a:pPr>
            <a:r>
              <a:rPr lang="en-US" dirty="0"/>
              <a:t>This plugin helps you detect hidden processes by comparing what is reported by various other sources of process listings</a:t>
            </a:r>
          </a:p>
        </p:txBody>
      </p:sp>
    </p:spTree>
    <p:extLst>
      <p:ext uri="{BB962C8B-B14F-4D97-AF65-F5344CB8AC3E}">
        <p14:creationId xmlns:p14="http://schemas.microsoft.com/office/powerpoint/2010/main" val="29765461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899592" y="223182"/>
            <a:ext cx="7704856" cy="6222351"/>
          </a:xfrm>
        </p:spPr>
      </p:pic>
    </p:spTree>
    <p:extLst>
      <p:ext uri="{BB962C8B-B14F-4D97-AF65-F5344CB8AC3E}">
        <p14:creationId xmlns:p14="http://schemas.microsoft.com/office/powerpoint/2010/main" val="27824882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Processes</a:t>
            </a:r>
          </a:p>
        </p:txBody>
      </p:sp>
      <p:sp>
        <p:nvSpPr>
          <p:cNvPr id="3" name="Content Placeholder 2"/>
          <p:cNvSpPr>
            <a:spLocks noGrp="1"/>
          </p:cNvSpPr>
          <p:nvPr>
            <p:ph idx="1"/>
          </p:nvPr>
        </p:nvSpPr>
        <p:spPr>
          <a:xfrm>
            <a:off x="827584" y="1772816"/>
            <a:ext cx="7921625" cy="3962400"/>
          </a:xfrm>
        </p:spPr>
        <p:txBody>
          <a:bodyPr/>
          <a:lstStyle/>
          <a:p>
            <a:pPr marL="0" indent="0">
              <a:buNone/>
            </a:pPr>
            <a:r>
              <a:rPr lang="en-GB" dirty="0"/>
              <a:t>Process number 236 is explorer.exe</a:t>
            </a:r>
          </a:p>
          <a:p>
            <a:endParaRPr lang="en-GB" dirty="0"/>
          </a:p>
          <a:p>
            <a:pPr marL="0" indent="0">
              <a:buNone/>
            </a:pPr>
            <a:r>
              <a:rPr lang="en-GB" dirty="0"/>
              <a:t>Main process of the Windows user interface</a:t>
            </a:r>
          </a:p>
          <a:p>
            <a:pPr marL="0" indent="0">
              <a:buNone/>
            </a:pPr>
            <a:endParaRPr lang="en-GB" dirty="0"/>
          </a:p>
          <a:p>
            <a:pPr marL="0" indent="0">
              <a:buNone/>
            </a:pPr>
            <a:r>
              <a:rPr lang="en-GB" dirty="0"/>
              <a:t>Something might had injected malicious code into one of explorer’s threads</a:t>
            </a:r>
          </a:p>
          <a:p>
            <a:pPr marL="0" indent="0">
              <a:buNone/>
            </a:pPr>
            <a:endParaRPr lang="en-GB" dirty="0"/>
          </a:p>
          <a:p>
            <a:pPr marL="0" indent="0">
              <a:buNone/>
            </a:pPr>
            <a:r>
              <a:rPr lang="en-GB" dirty="0"/>
              <a:t>Process ‘emneo.exe’ which started and quit almost immediately</a:t>
            </a:r>
          </a:p>
        </p:txBody>
      </p:sp>
    </p:spTree>
    <p:extLst>
      <p:ext uri="{BB962C8B-B14F-4D97-AF65-F5344CB8AC3E}">
        <p14:creationId xmlns:p14="http://schemas.microsoft.com/office/powerpoint/2010/main" val="1096148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Malfind</a:t>
            </a:r>
            <a:endParaRPr lang="en-GB" dirty="0"/>
          </a:p>
        </p:txBody>
      </p:sp>
      <p:sp>
        <p:nvSpPr>
          <p:cNvPr id="3" name="Content Placeholder 2"/>
          <p:cNvSpPr>
            <a:spLocks noGrp="1"/>
          </p:cNvSpPr>
          <p:nvPr>
            <p:ph idx="1"/>
          </p:nvPr>
        </p:nvSpPr>
        <p:spPr/>
        <p:txBody>
          <a:bodyPr/>
          <a:lstStyle/>
          <a:p>
            <a:pPr marL="0" indent="0" fontAlgn="t">
              <a:buNone/>
            </a:pPr>
            <a:r>
              <a:rPr lang="en-US" dirty="0"/>
              <a:t>Helps to find hidden or injected code/DLLs in user mode memory</a:t>
            </a:r>
          </a:p>
          <a:p>
            <a:pPr marL="0" indent="0" fontAlgn="t">
              <a:buNone/>
            </a:pPr>
            <a:endParaRPr lang="en-US" dirty="0"/>
          </a:p>
          <a:p>
            <a:pPr marL="0" indent="0" fontAlgn="t">
              <a:buNone/>
            </a:pPr>
            <a:r>
              <a:rPr lang="en-US" dirty="0"/>
              <a:t>The purpose of </a:t>
            </a:r>
            <a:r>
              <a:rPr lang="en-US" dirty="0" err="1"/>
              <a:t>malfind</a:t>
            </a:r>
            <a:r>
              <a:rPr lang="en-US" dirty="0"/>
              <a:t> is to locate DLLs that standard methods/tools do not see</a:t>
            </a:r>
          </a:p>
          <a:p>
            <a:pPr marL="0" indent="0" fontAlgn="t">
              <a:buNone/>
            </a:pPr>
            <a:endParaRPr lang="en-US" dirty="0"/>
          </a:p>
          <a:p>
            <a:pPr marL="0" indent="0" fontAlgn="t">
              <a:buNone/>
            </a:pPr>
            <a:r>
              <a:rPr lang="en-US" dirty="0"/>
              <a:t>Otherwise use </a:t>
            </a:r>
            <a:r>
              <a:rPr lang="en-US" dirty="0" err="1"/>
              <a:t>Dlllist</a:t>
            </a:r>
            <a:r>
              <a:rPr lang="en-US" dirty="0"/>
              <a:t> command </a:t>
            </a:r>
          </a:p>
          <a:p>
            <a:endParaRPr lang="en-GB" dirty="0"/>
          </a:p>
          <a:p>
            <a:pPr marL="0" indent="0">
              <a:buNone/>
            </a:pPr>
            <a:r>
              <a:rPr lang="en-GB" dirty="0"/>
              <a:t>Can send output to file</a:t>
            </a:r>
          </a:p>
        </p:txBody>
      </p:sp>
    </p:spTree>
    <p:extLst>
      <p:ext uri="{BB962C8B-B14F-4D97-AF65-F5344CB8AC3E}">
        <p14:creationId xmlns:p14="http://schemas.microsoft.com/office/powerpoint/2010/main" val="21877228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 y="1"/>
            <a:ext cx="9144000" cy="6453336"/>
          </a:xfrm>
        </p:spPr>
      </p:pic>
    </p:spTree>
    <p:extLst>
      <p:ext uri="{BB962C8B-B14F-4D97-AF65-F5344CB8AC3E}">
        <p14:creationId xmlns:p14="http://schemas.microsoft.com/office/powerpoint/2010/main" val="31216138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Handles</a:t>
            </a:r>
          </a:p>
        </p:txBody>
      </p:sp>
      <p:sp>
        <p:nvSpPr>
          <p:cNvPr id="3" name="Content Placeholder 2"/>
          <p:cNvSpPr>
            <a:spLocks noGrp="1"/>
          </p:cNvSpPr>
          <p:nvPr>
            <p:ph idx="1"/>
          </p:nvPr>
        </p:nvSpPr>
        <p:spPr/>
        <p:txBody>
          <a:bodyPr/>
          <a:lstStyle/>
          <a:p>
            <a:pPr marL="0" indent="0">
              <a:buNone/>
            </a:pPr>
            <a:r>
              <a:rPr lang="en-US" dirty="0"/>
              <a:t>Displays the open handles in a process</a:t>
            </a:r>
          </a:p>
          <a:p>
            <a:pPr marL="0" indent="0">
              <a:buNone/>
            </a:pPr>
            <a:endParaRPr lang="en-US" dirty="0"/>
          </a:p>
          <a:p>
            <a:pPr marL="0" indent="0">
              <a:buNone/>
            </a:pPr>
            <a:r>
              <a:rPr lang="en-US" dirty="0"/>
              <a:t>Applies to files, registry keys, </a:t>
            </a:r>
            <a:r>
              <a:rPr lang="en-US" dirty="0" err="1"/>
              <a:t>mutexes</a:t>
            </a:r>
            <a:r>
              <a:rPr lang="en-US" dirty="0"/>
              <a:t>, named pipes, events, window stations, desktops, threads, etc.</a:t>
            </a:r>
            <a:endParaRPr lang="en-GB" dirty="0"/>
          </a:p>
        </p:txBody>
      </p:sp>
    </p:spTree>
    <p:extLst>
      <p:ext uri="{BB962C8B-B14F-4D97-AF65-F5344CB8AC3E}">
        <p14:creationId xmlns:p14="http://schemas.microsoft.com/office/powerpoint/2010/main" val="29677356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1124744"/>
            <a:ext cx="9144000" cy="4561960"/>
          </a:xfrm>
        </p:spPr>
      </p:pic>
    </p:spTree>
    <p:extLst>
      <p:ext uri="{BB962C8B-B14F-4D97-AF65-F5344CB8AC3E}">
        <p14:creationId xmlns:p14="http://schemas.microsoft.com/office/powerpoint/2010/main" val="37780883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Dlllist</a:t>
            </a:r>
            <a:endParaRPr lang="en-GB" dirty="0"/>
          </a:p>
        </p:txBody>
      </p:sp>
      <p:sp>
        <p:nvSpPr>
          <p:cNvPr id="3" name="Content Placeholder 2"/>
          <p:cNvSpPr>
            <a:spLocks noGrp="1"/>
          </p:cNvSpPr>
          <p:nvPr>
            <p:ph idx="1"/>
          </p:nvPr>
        </p:nvSpPr>
        <p:spPr/>
        <p:txBody>
          <a:bodyPr/>
          <a:lstStyle/>
          <a:p>
            <a:pPr marL="0" indent="0">
              <a:buNone/>
            </a:pPr>
            <a:r>
              <a:rPr lang="en-US" dirty="0"/>
              <a:t>Displays a process's loaded DLLs</a:t>
            </a:r>
            <a:endParaRPr lang="en-GB" dirty="0"/>
          </a:p>
        </p:txBody>
      </p:sp>
    </p:spTree>
    <p:extLst>
      <p:ext uri="{BB962C8B-B14F-4D97-AF65-F5344CB8AC3E}">
        <p14:creationId xmlns:p14="http://schemas.microsoft.com/office/powerpoint/2010/main" val="13339829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0" y="1066800"/>
            <a:ext cx="9144000" cy="5386535"/>
          </a:xfrm>
        </p:spPr>
      </p:pic>
    </p:spTree>
    <p:extLst>
      <p:ext uri="{BB962C8B-B14F-4D97-AF65-F5344CB8AC3E}">
        <p14:creationId xmlns:p14="http://schemas.microsoft.com/office/powerpoint/2010/main" val="20804181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Hivelist</a:t>
            </a:r>
            <a:endParaRPr lang="en-GB" dirty="0"/>
          </a:p>
        </p:txBody>
      </p:sp>
      <p:sp>
        <p:nvSpPr>
          <p:cNvPr id="3" name="Content Placeholder 2"/>
          <p:cNvSpPr>
            <a:spLocks noGrp="1"/>
          </p:cNvSpPr>
          <p:nvPr>
            <p:ph idx="1"/>
          </p:nvPr>
        </p:nvSpPr>
        <p:spPr/>
        <p:txBody>
          <a:bodyPr/>
          <a:lstStyle/>
          <a:p>
            <a:pPr marL="0" indent="0">
              <a:buNone/>
            </a:pPr>
            <a:r>
              <a:rPr lang="en-US" dirty="0"/>
              <a:t>To locate the virtual addresses of registry hives in memory, and the full paths to the corresponding hive on disk.</a:t>
            </a:r>
            <a:endParaRPr lang="en-GB" dirty="0"/>
          </a:p>
        </p:txBody>
      </p:sp>
    </p:spTree>
    <p:extLst>
      <p:ext uri="{BB962C8B-B14F-4D97-AF65-F5344CB8AC3E}">
        <p14:creationId xmlns:p14="http://schemas.microsoft.com/office/powerpoint/2010/main" val="157178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066800"/>
            <a:ext cx="8784976" cy="685800"/>
          </a:xfrm>
        </p:spPr>
        <p:txBody>
          <a:bodyPr/>
          <a:lstStyle/>
          <a:p>
            <a:r>
              <a:rPr lang="en-GB" dirty="0"/>
              <a:t>Specific controls and security measures for Internet payments</a:t>
            </a:r>
          </a:p>
        </p:txBody>
      </p:sp>
      <p:sp>
        <p:nvSpPr>
          <p:cNvPr id="3" name="Content Placeholder 2"/>
          <p:cNvSpPr>
            <a:spLocks noGrp="1"/>
          </p:cNvSpPr>
          <p:nvPr>
            <p:ph idx="1"/>
          </p:nvPr>
        </p:nvSpPr>
        <p:spPr/>
        <p:txBody>
          <a:bodyPr/>
          <a:lstStyle/>
          <a:p>
            <a:r>
              <a:rPr lang="en-GB" dirty="0"/>
              <a:t>User must get info about the requirements on his side (antivirus, firewall, etc. and guidelines on how to use credentials)</a:t>
            </a:r>
          </a:p>
          <a:p>
            <a:r>
              <a:rPr lang="en-GB" dirty="0"/>
              <a:t>Delivery of authentication tools is secure</a:t>
            </a:r>
          </a:p>
          <a:p>
            <a:r>
              <a:rPr lang="en-GB" dirty="0"/>
              <a:t>Minimum session time</a:t>
            </a:r>
          </a:p>
          <a:p>
            <a:r>
              <a:rPr lang="en-GB" dirty="0"/>
              <a:t>Transaction monitoring and usage of fraud detection and prevention systems</a:t>
            </a:r>
          </a:p>
          <a:p>
            <a:r>
              <a:rPr lang="en-GB" dirty="0"/>
              <a:t>User behavioural analysis (IP, </a:t>
            </a:r>
            <a:r>
              <a:rPr lang="en-GB" dirty="0" err="1"/>
              <a:t>geolocation</a:t>
            </a:r>
            <a:r>
              <a:rPr lang="en-GB" dirty="0"/>
              <a:t>, script vs. human detection)</a:t>
            </a:r>
          </a:p>
        </p:txBody>
      </p:sp>
    </p:spTree>
    <p:extLst>
      <p:ext uri="{BB962C8B-B14F-4D97-AF65-F5344CB8AC3E}">
        <p14:creationId xmlns:p14="http://schemas.microsoft.com/office/powerpoint/2010/main" val="38298987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Hivelist</a:t>
            </a:r>
            <a:endParaRPr lang="en-GB"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2708920"/>
            <a:ext cx="9144000" cy="2880320"/>
          </a:xfrm>
        </p:spPr>
      </p:pic>
    </p:spTree>
    <p:extLst>
      <p:ext uri="{BB962C8B-B14F-4D97-AF65-F5344CB8AC3E}">
        <p14:creationId xmlns:p14="http://schemas.microsoft.com/office/powerpoint/2010/main" val="2597106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Printkey</a:t>
            </a:r>
            <a:endParaRPr lang="en-GB" dirty="0"/>
          </a:p>
        </p:txBody>
      </p:sp>
      <p:sp>
        <p:nvSpPr>
          <p:cNvPr id="3" name="Content Placeholder 2"/>
          <p:cNvSpPr>
            <a:spLocks noGrp="1"/>
          </p:cNvSpPr>
          <p:nvPr>
            <p:ph idx="1"/>
          </p:nvPr>
        </p:nvSpPr>
        <p:spPr/>
        <p:txBody>
          <a:bodyPr/>
          <a:lstStyle/>
          <a:p>
            <a:pPr marL="0" indent="0">
              <a:buNone/>
            </a:pPr>
            <a:r>
              <a:rPr lang="en-US" dirty="0"/>
              <a:t>To display the </a:t>
            </a:r>
            <a:r>
              <a:rPr lang="en-US" dirty="0" err="1"/>
              <a:t>subkeys</a:t>
            </a:r>
            <a:r>
              <a:rPr lang="en-US" dirty="0"/>
              <a:t>, values, data, and data types contained within a specified registry key.</a:t>
            </a:r>
            <a:endParaRPr lang="en-GB" dirty="0"/>
          </a:p>
        </p:txBody>
      </p:sp>
    </p:spTree>
    <p:extLst>
      <p:ext uri="{BB962C8B-B14F-4D97-AF65-F5344CB8AC3E}">
        <p14:creationId xmlns:p14="http://schemas.microsoft.com/office/powerpoint/2010/main" val="12500829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Printkey</a:t>
            </a:r>
            <a:endParaRPr lang="en-GB"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2492896"/>
            <a:ext cx="9144000" cy="3096343"/>
          </a:xfrm>
        </p:spPr>
      </p:pic>
    </p:spTree>
    <p:extLst>
      <p:ext uri="{BB962C8B-B14F-4D97-AF65-F5344CB8AC3E}">
        <p14:creationId xmlns:p14="http://schemas.microsoft.com/office/powerpoint/2010/main" val="21836262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Apihooks</a:t>
            </a:r>
            <a:endParaRPr lang="en-GB" dirty="0"/>
          </a:p>
        </p:txBody>
      </p:sp>
      <p:sp>
        <p:nvSpPr>
          <p:cNvPr id="3" name="Content Placeholder 2"/>
          <p:cNvSpPr>
            <a:spLocks noGrp="1"/>
          </p:cNvSpPr>
          <p:nvPr>
            <p:ph idx="1"/>
          </p:nvPr>
        </p:nvSpPr>
        <p:spPr/>
        <p:txBody>
          <a:bodyPr/>
          <a:lstStyle/>
          <a:p>
            <a:pPr marL="0" indent="0">
              <a:buNone/>
            </a:pPr>
            <a:r>
              <a:rPr lang="en-US" dirty="0"/>
              <a:t>Find API hooks in user mode or kernel mode, use the </a:t>
            </a:r>
            <a:r>
              <a:rPr lang="en-US" dirty="0" err="1"/>
              <a:t>apihooks</a:t>
            </a:r>
            <a:r>
              <a:rPr lang="en-US" dirty="0"/>
              <a:t> plugin.</a:t>
            </a:r>
            <a:endParaRPr lang="en-GB" dirty="0"/>
          </a:p>
        </p:txBody>
      </p:sp>
    </p:spTree>
    <p:extLst>
      <p:ext uri="{BB962C8B-B14F-4D97-AF65-F5344CB8AC3E}">
        <p14:creationId xmlns:p14="http://schemas.microsoft.com/office/powerpoint/2010/main" val="39467895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‘API hooks’</a:t>
            </a:r>
          </a:p>
        </p:txBody>
      </p:sp>
      <p:sp>
        <p:nvSpPr>
          <p:cNvPr id="3" name="Content Placeholder 2"/>
          <p:cNvSpPr>
            <a:spLocks noGrp="1"/>
          </p:cNvSpPr>
          <p:nvPr>
            <p:ph idx="1"/>
          </p:nvPr>
        </p:nvSpPr>
        <p:spPr>
          <a:xfrm>
            <a:off x="827584" y="1916832"/>
            <a:ext cx="7921625" cy="3962400"/>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and wait 5-50 min </a:t>
            </a:r>
          </a:p>
          <a:p>
            <a:endParaRPr lang="en-GB" dirty="0"/>
          </a:p>
          <a:p>
            <a:endParaRPr lang="en-GB"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0362" y="0"/>
            <a:ext cx="7398062" cy="6435826"/>
          </a:xfrm>
          <a:prstGeom prst="rect">
            <a:avLst/>
          </a:prstGeom>
        </p:spPr>
      </p:pic>
    </p:spTree>
    <p:extLst>
      <p:ext uri="{BB962C8B-B14F-4D97-AF65-F5344CB8AC3E}">
        <p14:creationId xmlns:p14="http://schemas.microsoft.com/office/powerpoint/2010/main" val="1774534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5" y="332656"/>
            <a:ext cx="7921625" cy="685800"/>
          </a:xfrm>
        </p:spPr>
        <p:txBody>
          <a:bodyPr/>
          <a:lstStyle/>
          <a:p>
            <a:r>
              <a:rPr lang="en-GB" dirty="0"/>
              <a:t>what processes memory spaces contained hooks with something registered</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44286" y="2924944"/>
            <a:ext cx="8934328" cy="2160240"/>
          </a:xfrm>
        </p:spPr>
      </p:pic>
    </p:spTree>
    <p:extLst>
      <p:ext uri="{BB962C8B-B14F-4D97-AF65-F5344CB8AC3E}">
        <p14:creationId xmlns:p14="http://schemas.microsoft.com/office/powerpoint/2010/main" val="40839158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547664" y="35741"/>
            <a:ext cx="7596335" cy="6417595"/>
          </a:xfrm>
        </p:spPr>
      </p:pic>
    </p:spTree>
    <p:extLst>
      <p:ext uri="{BB962C8B-B14F-4D97-AF65-F5344CB8AC3E}">
        <p14:creationId xmlns:p14="http://schemas.microsoft.com/office/powerpoint/2010/main" val="4447842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Cmdscan</a:t>
            </a:r>
            <a:endParaRPr lang="en-GB" dirty="0"/>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0" y="1941652"/>
            <a:ext cx="9154325" cy="3863612"/>
          </a:xfrm>
        </p:spPr>
      </p:pic>
    </p:spTree>
    <p:extLst>
      <p:ext uri="{BB962C8B-B14F-4D97-AF65-F5344CB8AC3E}">
        <p14:creationId xmlns:p14="http://schemas.microsoft.com/office/powerpoint/2010/main" val="4666138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Memdump</a:t>
            </a:r>
            <a:r>
              <a:rPr lang="en-GB" dirty="0"/>
              <a:t> and explorer.exe </a:t>
            </a:r>
          </a:p>
        </p:txBody>
      </p:sp>
      <p:sp>
        <p:nvSpPr>
          <p:cNvPr id="3" name="Content Placeholder 2"/>
          <p:cNvSpPr>
            <a:spLocks noGrp="1"/>
          </p:cNvSpPr>
          <p:nvPr>
            <p:ph idx="1"/>
          </p:nvPr>
        </p:nvSpPr>
        <p:spPr/>
        <p:txBody>
          <a:bodyPr/>
          <a:lstStyle/>
          <a:p>
            <a:pPr marL="0" indent="0">
              <a:buNone/>
            </a:pPr>
            <a:r>
              <a:rPr lang="en-GB" dirty="0"/>
              <a:t>Extract from the computer memory image the memory space of explorer.exe</a:t>
            </a:r>
          </a:p>
          <a:p>
            <a:endParaRPr lang="en-GB"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920168"/>
            <a:ext cx="9144000" cy="1017663"/>
          </a:xfrm>
          <a:prstGeom prst="rect">
            <a:avLst/>
          </a:prstGeom>
        </p:spPr>
      </p:pic>
    </p:spTree>
    <p:extLst>
      <p:ext uri="{BB962C8B-B14F-4D97-AF65-F5344CB8AC3E}">
        <p14:creationId xmlns:p14="http://schemas.microsoft.com/office/powerpoint/2010/main" val="1557341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60648"/>
            <a:ext cx="7921625" cy="685800"/>
          </a:xfrm>
        </p:spPr>
        <p:txBody>
          <a:bodyPr/>
          <a:lstStyle/>
          <a:p>
            <a:r>
              <a:rPr lang="en-GB" dirty="0"/>
              <a:t>strings</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7664" y="-2664"/>
            <a:ext cx="6085048" cy="6348112"/>
          </a:xfrm>
          <a:prstGeom prst="rect">
            <a:avLst/>
          </a:prstGeom>
        </p:spPr>
      </p:pic>
      <p:sp>
        <p:nvSpPr>
          <p:cNvPr id="5" name="Content Placeholder 4"/>
          <p:cNvSpPr>
            <a:spLocks noGrp="1"/>
          </p:cNvSpPr>
          <p:nvPr>
            <p:ph idx="1"/>
          </p:nvPr>
        </p:nvSpPr>
        <p:spPr/>
        <p:txBody>
          <a:bodyPr/>
          <a:lstStyle/>
          <a:p>
            <a:endParaRPr lang="en-GB" dirty="0"/>
          </a:p>
        </p:txBody>
      </p:sp>
    </p:spTree>
    <p:extLst>
      <p:ext uri="{BB962C8B-B14F-4D97-AF65-F5344CB8AC3E}">
        <p14:creationId xmlns:p14="http://schemas.microsoft.com/office/powerpoint/2010/main" val="840588287"/>
      </p:ext>
    </p:extLst>
  </p:cSld>
  <p:clrMapOvr>
    <a:masterClrMapping/>
  </p:clrMapOvr>
</p:sld>
</file>

<file path=ppt/theme/theme1.xml><?xml version="1.0" encoding="utf-8"?>
<a:theme xmlns:a="http://schemas.openxmlformats.org/drawingml/2006/main" name="enisa_txt_slide">
  <a:themeElements>
    <a:clrScheme name="Thème Offic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hème Office">
      <a:majorFont>
        <a:latin typeface="Verdana"/>
        <a:ea typeface="ＭＳ Ｐゴシック"/>
        <a:cs typeface=""/>
      </a:majorFont>
      <a:minorFont>
        <a:latin typeface="Verdan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ea typeface="ＭＳ Ｐゴシック" pitchFamily="-3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ea typeface="ＭＳ Ｐゴシック" pitchFamily="-32" charset="-128"/>
          </a:defRPr>
        </a:defPPr>
      </a:lstStyle>
    </a:lnDef>
  </a:objectDefaults>
  <a:extraClrSchemeLst>
    <a:extraClrScheme>
      <a:clrScheme name="Thème Offic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hème Offic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hème Offic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hème Offic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hème Offic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hème Offic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hème Offic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hème Offic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hème Offic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nisa_template_ppt.ppt [Compatibility Mode]" id="{CD3326FA-7412-4AEE-AD2D-D910FF862380}" vid="{67DB2695-D1A4-4225-B38C-77871828E092}"/>
    </a:ext>
  </a:extLst>
</a:theme>
</file>

<file path=ppt/theme/theme2.xml><?xml version="1.0" encoding="utf-8"?>
<a:theme xmlns:a="http://schemas.openxmlformats.org/drawingml/2006/main" name="1_enisa_txt_slide">
  <a:themeElements>
    <a:clrScheme name="Thème Offic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hème Office">
      <a:majorFont>
        <a:latin typeface="Verdana"/>
        <a:ea typeface="ＭＳ Ｐゴシック"/>
        <a:cs typeface=""/>
      </a:majorFont>
      <a:minorFont>
        <a:latin typeface="Verdan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ea typeface="ＭＳ Ｐゴシック" pitchFamily="-3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ea typeface="ＭＳ Ｐゴシック" pitchFamily="-32" charset="-128"/>
          </a:defRPr>
        </a:defPPr>
      </a:lstStyle>
    </a:lnDef>
  </a:objectDefaults>
  <a:extraClrSchemeLst>
    <a:extraClrScheme>
      <a:clrScheme name="Thème Offic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hème Offic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hème Offic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hème Offic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hème Offic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hème Offic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hème Offic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hème Offic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hème Offic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nisa_template_ppt.ppt [Compatibility Mode]" id="{CD3326FA-7412-4AEE-AD2D-D910FF862380}" vid="{67DB2695-D1A4-4225-B38C-77871828E092}"/>
    </a:ext>
  </a:extLst>
</a:theme>
</file>

<file path=ppt/theme/theme3.xml><?xml version="1.0" encoding="utf-8"?>
<a:theme xmlns:a="http://schemas.openxmlformats.org/drawingml/2006/main" name="2_enisa_txt_slide">
  <a:themeElements>
    <a:clrScheme name="Thème Offic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hème Office">
      <a:majorFont>
        <a:latin typeface="Verdana"/>
        <a:ea typeface="ＭＳ Ｐゴシック"/>
        <a:cs typeface=""/>
      </a:majorFont>
      <a:minorFont>
        <a:latin typeface="Verdan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ea typeface="ＭＳ Ｐゴシック" pitchFamily="-3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ea typeface="ＭＳ Ｐゴシック" pitchFamily="-32" charset="-128"/>
          </a:defRPr>
        </a:defPPr>
      </a:lstStyle>
    </a:lnDef>
  </a:objectDefaults>
  <a:extraClrSchemeLst>
    <a:extraClrScheme>
      <a:clrScheme name="Thème Offic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hème Offic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hème Offic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hème Offic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hème Offic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hème Offic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hème Offic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hème Offic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hème Offic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nisa_template_ppt.ppt [Compatibility Mode]" id="{CD3326FA-7412-4AEE-AD2D-D910FF862380}" vid="{67DB2695-D1A4-4225-B38C-77871828E092}"/>
    </a:ext>
  </a:extLst>
</a:theme>
</file>

<file path=ppt/theme/theme4.xml><?xml version="1.0" encoding="utf-8"?>
<a:theme xmlns:a="http://schemas.openxmlformats.org/drawingml/2006/main" name="3_enisa_txt_slide">
  <a:themeElements>
    <a:clrScheme name="Thème Offic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hème Office">
      <a:majorFont>
        <a:latin typeface="Verdana"/>
        <a:ea typeface="ＭＳ Ｐゴシック"/>
        <a:cs typeface=""/>
      </a:majorFont>
      <a:minorFont>
        <a:latin typeface="Verdan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ea typeface="ＭＳ Ｐゴシック" pitchFamily="-3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ea typeface="ＭＳ Ｐゴシック" pitchFamily="-32" charset="-128"/>
          </a:defRPr>
        </a:defPPr>
      </a:lstStyle>
    </a:lnDef>
  </a:objectDefaults>
  <a:extraClrSchemeLst>
    <a:extraClrScheme>
      <a:clrScheme name="Thème Offic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hème Offic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hème Offic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hème Offic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hème Offic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hème Offic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hème Offic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hème Offic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hème Offic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nisa_template_ppt.ppt [Compatibility Mode]" id="{CD3326FA-7412-4AEE-AD2D-D910FF862380}" vid="{67DB2695-D1A4-4225-B38C-77871828E092}"/>
    </a:ext>
  </a:extLst>
</a:theme>
</file>

<file path=ppt/theme/theme5.xml><?xml version="1.0" encoding="utf-8"?>
<a:theme xmlns:a="http://schemas.openxmlformats.org/drawingml/2006/main" name="4_enisa_txt_slide">
  <a:themeElements>
    <a:clrScheme name="Thème Offic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hème Office">
      <a:majorFont>
        <a:latin typeface="Verdana"/>
        <a:ea typeface="ＭＳ Ｐゴシック"/>
        <a:cs typeface=""/>
      </a:majorFont>
      <a:minorFont>
        <a:latin typeface="Verdan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ea typeface="ＭＳ Ｐゴシック" pitchFamily="-3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ea typeface="ＭＳ Ｐゴシック" pitchFamily="-32" charset="-128"/>
          </a:defRPr>
        </a:defPPr>
      </a:lstStyle>
    </a:lnDef>
  </a:objectDefaults>
  <a:extraClrSchemeLst>
    <a:extraClrScheme>
      <a:clrScheme name="Thème Offic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hème Offic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hème Offic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hème Offic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hème Offic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hème Offic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hème Offic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hème Offic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hème Offic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hème Offic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hème Offic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hème Offic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nisa_template_ppt.ppt [Compatibility Mode]" id="{CD3326FA-7412-4AEE-AD2D-D910FF862380}" vid="{67DB2695-D1A4-4225-B38C-77871828E092}"/>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667ED2996ABFF438263BE9900D1A391" ma:contentTypeVersion="3" ma:contentTypeDescription="Create a new document." ma:contentTypeScope="" ma:versionID="98d9eed32fcfa4f726a00cc7889057e0">
  <xsd:schema xmlns:xsd="http://www.w3.org/2001/XMLSchema" xmlns:xs="http://www.w3.org/2001/XMLSchema" xmlns:p="http://schemas.microsoft.com/office/2006/metadata/properties" targetNamespace="http://schemas.microsoft.com/office/2006/metadata/properties" ma:root="true" ma:fieldsID="dbdce857514447a0c1349bf2ece187a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8875EE-4E00-4FD3-B04D-8CE456A9A305}">
  <ds:schemaRefs>
    <ds:schemaRef ds:uri="http://schemas.microsoft.com/office/2006/metadata/properties"/>
  </ds:schemaRefs>
</ds:datastoreItem>
</file>

<file path=customXml/itemProps2.xml><?xml version="1.0" encoding="utf-8"?>
<ds:datastoreItem xmlns:ds="http://schemas.openxmlformats.org/officeDocument/2006/customXml" ds:itemID="{FA7EBEA1-DDF4-42A1-9C34-4B3B0A18D7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EC47092A-6EFF-475D-8579-6C307F5CEAE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ENISA template.potx</Template>
  <TotalTime>0</TotalTime>
  <Words>6690</Words>
  <Application>Microsoft Office PowerPoint</Application>
  <PresentationFormat>Affichage à l'écran (4:3)</PresentationFormat>
  <Paragraphs>535</Paragraphs>
  <Slides>124</Slides>
  <Notes>53</Notes>
  <HiddenSlides>0</HiddenSlides>
  <MMClips>0</MMClips>
  <ScaleCrop>false</ScaleCrop>
  <HeadingPairs>
    <vt:vector size="6" baseType="variant">
      <vt:variant>
        <vt:lpstr>Polices utilisées</vt:lpstr>
      </vt:variant>
      <vt:variant>
        <vt:i4>5</vt:i4>
      </vt:variant>
      <vt:variant>
        <vt:lpstr>Thème</vt:lpstr>
      </vt:variant>
      <vt:variant>
        <vt:i4>5</vt:i4>
      </vt:variant>
      <vt:variant>
        <vt:lpstr>Titres des diapositives</vt:lpstr>
      </vt:variant>
      <vt:variant>
        <vt:i4>124</vt:i4>
      </vt:variant>
    </vt:vector>
  </HeadingPairs>
  <TitlesOfParts>
    <vt:vector size="134" baseType="lpstr">
      <vt:lpstr>Arial</vt:lpstr>
      <vt:lpstr>Calibri</vt:lpstr>
      <vt:lpstr>Courier New</vt:lpstr>
      <vt:lpstr>Times New Roman</vt:lpstr>
      <vt:lpstr>Verdana</vt:lpstr>
      <vt:lpstr>enisa_txt_slide</vt:lpstr>
      <vt:lpstr>1_enisa_txt_slide</vt:lpstr>
      <vt:lpstr>2_enisa_txt_slide</vt:lpstr>
      <vt:lpstr>3_enisa_txt_slide</vt:lpstr>
      <vt:lpstr>4_enisa_txt_slide</vt:lpstr>
      <vt:lpstr>“Identification and handling of electronic evidence” and “Digital forensics”</vt:lpstr>
      <vt:lpstr>Agenda</vt:lpstr>
      <vt:lpstr>Disclaimer </vt:lpstr>
      <vt:lpstr>Economy</vt:lpstr>
      <vt:lpstr>Estimating the Global Cost of Cybercrime</vt:lpstr>
      <vt:lpstr>Présentation PowerPoint</vt:lpstr>
      <vt:lpstr>Présentation PowerPoint</vt:lpstr>
      <vt:lpstr>General control and security environment</vt:lpstr>
      <vt:lpstr>Specific controls and security measures for Internet payments</vt:lpstr>
      <vt:lpstr>Customer awareness, education and communication</vt:lpstr>
      <vt:lpstr>Présentation PowerPoint</vt:lpstr>
      <vt:lpstr>Banking systems</vt:lpstr>
      <vt:lpstr>Directly linked </vt:lpstr>
      <vt:lpstr>Sample buildup</vt:lpstr>
      <vt:lpstr>Additional data </vt:lpstr>
      <vt:lpstr>Présentation PowerPoint</vt:lpstr>
      <vt:lpstr>Our bank </vt:lpstr>
      <vt:lpstr>Physical protection in the bank is state of the art</vt:lpstr>
      <vt:lpstr>Basic build-up of our bank e-banking solution</vt:lpstr>
      <vt:lpstr>Présentation PowerPoint</vt:lpstr>
      <vt:lpstr>Présentation PowerPoint</vt:lpstr>
      <vt:lpstr>Présentation PowerPoint</vt:lpstr>
      <vt:lpstr>Présentation PowerPoint</vt:lpstr>
      <vt:lpstr>Présentation PowerPoint</vt:lpstr>
      <vt:lpstr>Lets start with with sharks</vt:lpstr>
      <vt:lpstr>Wireshark</vt:lpstr>
      <vt:lpstr>tshark</vt:lpstr>
      <vt:lpstr>T-Shark</vt:lpstr>
      <vt:lpstr>T-Shark</vt:lpstr>
      <vt:lpstr>T-Shark</vt:lpstr>
      <vt:lpstr>Identify the sessions related to the client</vt:lpstr>
      <vt:lpstr>Présentation PowerPoint</vt:lpstr>
      <vt:lpstr>When the two sessions started ?</vt:lpstr>
      <vt:lpstr>Présentation PowerPoint</vt:lpstr>
      <vt:lpstr>When the two sessions started ?</vt:lpstr>
      <vt:lpstr>Présentation PowerPoint</vt:lpstr>
      <vt:lpstr>Getting more info</vt:lpstr>
      <vt:lpstr>Présentation PowerPoint</vt:lpstr>
      <vt:lpstr>Getting more info</vt:lpstr>
      <vt:lpstr>Présentation PowerPoint</vt:lpstr>
      <vt:lpstr>Présentation PowerPoint</vt:lpstr>
      <vt:lpstr>Identified factors: </vt:lpstr>
      <vt:lpstr>Identify other attacked customers </vt:lpstr>
      <vt:lpstr>Identify other attacked customers </vt:lpstr>
      <vt:lpstr>Identify other attacked customers </vt:lpstr>
      <vt:lpstr>Identify other attacked customers </vt:lpstr>
      <vt:lpstr>Identify other attacked customers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Evaluate gathered evidence</vt:lpstr>
      <vt:lpstr>Traffic data</vt:lpstr>
      <vt:lpstr>Présentation PowerPoint</vt:lpstr>
      <vt:lpstr>Traffic data</vt:lpstr>
      <vt:lpstr>Présentation PowerPoint</vt:lpstr>
      <vt:lpstr>tshark</vt:lpstr>
      <vt:lpstr>Traffic data</vt:lpstr>
      <vt:lpstr>Présentation PowerPoint</vt:lpstr>
      <vt:lpstr>Tshark http</vt:lpstr>
      <vt:lpstr>Traffic data</vt:lpstr>
      <vt:lpstr>Présentation PowerPoint</vt:lpstr>
      <vt:lpstr>Intro to Volatility</vt:lpstr>
      <vt:lpstr>Using volatility I</vt:lpstr>
      <vt:lpstr>TOols</vt:lpstr>
      <vt:lpstr>Dump of physical memory</vt:lpstr>
      <vt:lpstr>Dump of physical memory</vt:lpstr>
      <vt:lpstr>Connections</vt:lpstr>
      <vt:lpstr>Connscan (past connections, but still not overwritten by other data)</vt:lpstr>
      <vt:lpstr>Connections and PID</vt:lpstr>
      <vt:lpstr>pslist and pstree</vt:lpstr>
      <vt:lpstr>Psxview</vt:lpstr>
      <vt:lpstr>Présentation PowerPoint</vt:lpstr>
      <vt:lpstr>Processes</vt:lpstr>
      <vt:lpstr>Malfind</vt:lpstr>
      <vt:lpstr>Présentation PowerPoint</vt:lpstr>
      <vt:lpstr>Handles</vt:lpstr>
      <vt:lpstr>Présentation PowerPoint</vt:lpstr>
      <vt:lpstr>Dlllist</vt:lpstr>
      <vt:lpstr>Présentation PowerPoint</vt:lpstr>
      <vt:lpstr>Hivelist</vt:lpstr>
      <vt:lpstr>Hivelist</vt:lpstr>
      <vt:lpstr>Printkey</vt:lpstr>
      <vt:lpstr>Printkey</vt:lpstr>
      <vt:lpstr>Apihooks</vt:lpstr>
      <vt:lpstr>‘API hooks’</vt:lpstr>
      <vt:lpstr>what processes memory spaces contained hooks with something registered</vt:lpstr>
      <vt:lpstr>Présentation PowerPoint</vt:lpstr>
      <vt:lpstr>Cmdscan</vt:lpstr>
      <vt:lpstr>Memdump and explorer.exe </vt:lpstr>
      <vt:lpstr>strings</vt:lpstr>
      <vt:lpstr>hex editor</vt:lpstr>
      <vt:lpstr>Find files related to the malware found</vt:lpstr>
      <vt:lpstr>Présentation PowerPoint</vt:lpstr>
      <vt:lpstr>Next phase</vt:lpstr>
      <vt:lpstr>Présentation PowerPoint</vt:lpstr>
      <vt:lpstr>Présentation PowerPoint</vt:lpstr>
      <vt:lpstr>What we found out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 memory samples</vt:lpstr>
      <vt:lpstr>Discussion</vt:lpstr>
      <vt:lpstr>`</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2013-09-16T20:57:13Z</dcterms:created>
  <dcterms:modified xsi:type="dcterms:W3CDTF">2021-10-13T08:50:56Z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0x010100D667ED2996ABFF438263BE9900D1A391</vt:lpwstr>
  </property>
  <property fmtid="{D5CDD505-2E9C-101B-9397-08002B2CF9AE}" pid="3" name="MSIP_Label_ee0428da-ac0f-4a84-a429-a80e20cb35de_Enabled">
    <vt:lpwstr>true</vt:lpwstr>
  </property>
  <property fmtid="{D5CDD505-2E9C-101B-9397-08002B2CF9AE}" pid="4" name="MSIP_Label_ee0428da-ac0f-4a84-a429-a80e20cb35de_SetDate">
    <vt:lpwstr>2021-10-13T08:50:44Z</vt:lpwstr>
  </property>
  <property fmtid="{D5CDD505-2E9C-101B-9397-08002B2CF9AE}" pid="5" name="MSIP_Label_ee0428da-ac0f-4a84-a429-a80e20cb35de_Method">
    <vt:lpwstr>Standard</vt:lpwstr>
  </property>
  <property fmtid="{D5CDD505-2E9C-101B-9397-08002B2CF9AE}" pid="6" name="MSIP_Label_ee0428da-ac0f-4a84-a429-a80e20cb35de_Name">
    <vt:lpwstr>ee0428da-ac0f-4a84-a429-a80e20cb35de</vt:lpwstr>
  </property>
  <property fmtid="{D5CDD505-2E9C-101B-9397-08002B2CF9AE}" pid="7" name="MSIP_Label_ee0428da-ac0f-4a84-a429-a80e20cb35de_SiteId">
    <vt:lpwstr>80c03608-5f64-40bb-9c70-9394abe6011c</vt:lpwstr>
  </property>
  <property fmtid="{D5CDD505-2E9C-101B-9397-08002B2CF9AE}" pid="8" name="MSIP_Label_ee0428da-ac0f-4a84-a429-a80e20cb35de_ActionId">
    <vt:lpwstr>4d44380b-21ff-467c-82dc-1bf989d12529</vt:lpwstr>
  </property>
  <property fmtid="{D5CDD505-2E9C-101B-9397-08002B2CF9AE}" pid="9" name="MSIP_Label_ee0428da-ac0f-4a84-a429-a80e20cb35de_ContentBits">
    <vt:lpwstr>2</vt:lpwstr>
  </property>
</Properties>
</file>